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707" r:id="rId6"/>
    <p:sldMasterId id="2147483712" r:id="rId7"/>
    <p:sldMasterId id="2147483714" r:id="rId8"/>
    <p:sldMasterId id="2147483768" r:id="rId9"/>
    <p:sldMasterId id="2147483780" r:id="rId10"/>
    <p:sldMasterId id="2147483820" r:id="rId11"/>
    <p:sldMasterId id="2147483835" r:id="rId12"/>
    <p:sldMasterId id="2147483837" r:id="rId13"/>
    <p:sldMasterId id="2147483839" r:id="rId14"/>
    <p:sldMasterId id="2147483858" r:id="rId15"/>
  </p:sldMasterIdLst>
  <p:notesMasterIdLst>
    <p:notesMasterId r:id="rId75"/>
  </p:notesMasterIdLst>
  <p:handoutMasterIdLst>
    <p:handoutMasterId r:id="rId76"/>
  </p:handoutMasterIdLst>
  <p:sldIdLst>
    <p:sldId id="256" r:id="rId16"/>
    <p:sldId id="376" r:id="rId17"/>
    <p:sldId id="387" r:id="rId18"/>
    <p:sldId id="462" r:id="rId19"/>
    <p:sldId id="463" r:id="rId20"/>
    <p:sldId id="464" r:id="rId21"/>
    <p:sldId id="465" r:id="rId22"/>
    <p:sldId id="466" r:id="rId23"/>
    <p:sldId id="467" r:id="rId24"/>
    <p:sldId id="468"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69" r:id="rId52"/>
    <p:sldId id="470" r:id="rId53"/>
    <p:sldId id="471" r:id="rId54"/>
    <p:sldId id="472" r:id="rId55"/>
    <p:sldId id="473" r:id="rId56"/>
    <p:sldId id="474" r:id="rId57"/>
    <p:sldId id="475" r:id="rId58"/>
    <p:sldId id="381" r:id="rId59"/>
    <p:sldId id="449" r:id="rId60"/>
    <p:sldId id="450" r:id="rId61"/>
    <p:sldId id="451" r:id="rId62"/>
    <p:sldId id="452" r:id="rId63"/>
    <p:sldId id="453" r:id="rId64"/>
    <p:sldId id="454" r:id="rId65"/>
    <p:sldId id="455" r:id="rId66"/>
    <p:sldId id="383" r:id="rId67"/>
    <p:sldId id="456" r:id="rId68"/>
    <p:sldId id="457" r:id="rId69"/>
    <p:sldId id="458" r:id="rId70"/>
    <p:sldId id="459" r:id="rId71"/>
    <p:sldId id="460" r:id="rId72"/>
    <p:sldId id="461" r:id="rId73"/>
    <p:sldId id="372" r:id="rId74"/>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MC Section" id="{E29DCA40-D224-445E-97F9-DB38C7D5F64E}">
          <p14:sldIdLst>
            <p14:sldId id="256"/>
            <p14:sldId id="376"/>
            <p14:sldId id="387"/>
            <p14:sldId id="462"/>
            <p14:sldId id="463"/>
            <p14:sldId id="464"/>
            <p14:sldId id="465"/>
            <p14:sldId id="466"/>
            <p14:sldId id="467"/>
            <p14:sldId id="468"/>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69"/>
            <p14:sldId id="470"/>
            <p14:sldId id="471"/>
            <p14:sldId id="472"/>
            <p14:sldId id="473"/>
            <p14:sldId id="474"/>
            <p14:sldId id="475"/>
            <p14:sldId id="381"/>
            <p14:sldId id="449"/>
            <p14:sldId id="450"/>
            <p14:sldId id="451"/>
            <p14:sldId id="452"/>
            <p14:sldId id="453"/>
            <p14:sldId id="454"/>
            <p14:sldId id="455"/>
            <p14:sldId id="383"/>
            <p14:sldId id="456"/>
            <p14:sldId id="457"/>
            <p14:sldId id="458"/>
            <p14:sldId id="459"/>
            <p14:sldId id="460"/>
            <p14:sldId id="461"/>
            <p14:sldId id="3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7F7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7" autoAdjust="0"/>
    <p:restoredTop sz="94660"/>
  </p:normalViewPr>
  <p:slideViewPr>
    <p:cSldViewPr snapToGrid="0">
      <p:cViewPr varScale="1">
        <p:scale>
          <a:sx n="111" d="100"/>
          <a:sy n="111" d="100"/>
        </p:scale>
        <p:origin x="94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Master" Target="slideMasters/slideMaster3.xml"/><Relationship Id="rId71"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7.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46.xml"/><Relationship Id="rId10" Type="http://schemas.openxmlformats.org/officeDocument/2006/relationships/slideMaster" Target="slideMasters/slideMaster6.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s>
</file>

<file path=ppt/diagrams/_rels/data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image" Target="../media/image41.jpg"/></Relationships>
</file>

<file path=ppt/diagrams/_rels/data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ata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svg"/><Relationship Id="rId1" Type="http://schemas.openxmlformats.org/officeDocument/2006/relationships/image" Target="../media/image54.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image" Target="../media/image41.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7.jpeg"/><Relationship Id="rId4" Type="http://schemas.openxmlformats.org/officeDocument/2006/relationships/image" Target="../media/image46.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svg"/><Relationship Id="rId1" Type="http://schemas.openxmlformats.org/officeDocument/2006/relationships/image" Target="../media/image54.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D52E0-47EF-45A4-8355-024307C1D445}" type="doc">
      <dgm:prSet loTypeId="urn:microsoft.com/office/officeart/2008/layout/TitlePictureLineup" loCatId="picture" qsTypeId="urn:microsoft.com/office/officeart/2005/8/quickstyle/simple1" qsCatId="simple" csTypeId="urn:microsoft.com/office/officeart/2005/8/colors/colorful1" csCatId="colorful" phldr="1"/>
      <dgm:spPr/>
      <dgm:t>
        <a:bodyPr/>
        <a:lstStyle/>
        <a:p>
          <a:endParaRPr lang="en-US"/>
        </a:p>
      </dgm:t>
    </dgm:pt>
    <dgm:pt modelId="{348993D8-239D-4103-835E-B8A7A58F6F7C}">
      <dgm:prSet phldrT="[Text]"/>
      <dgm:spPr/>
      <dgm:t>
        <a:bodyPr/>
        <a:lstStyle/>
        <a:p>
          <a:r>
            <a:rPr lang="en-US" dirty="0"/>
            <a:t>Information</a:t>
          </a:r>
        </a:p>
      </dgm:t>
    </dgm:pt>
    <dgm:pt modelId="{9B34E937-CE3A-4F92-9689-EFA9E1DAFF6B}" type="parTrans" cxnId="{A60BBEB1-D3DE-4E5E-B5F2-3F3FEEE9961D}">
      <dgm:prSet/>
      <dgm:spPr/>
      <dgm:t>
        <a:bodyPr/>
        <a:lstStyle/>
        <a:p>
          <a:endParaRPr lang="en-US"/>
        </a:p>
      </dgm:t>
    </dgm:pt>
    <dgm:pt modelId="{34BBE25B-8293-402D-9333-19418BCB7F43}" type="sibTrans" cxnId="{A60BBEB1-D3DE-4E5E-B5F2-3F3FEEE9961D}">
      <dgm:prSet/>
      <dgm:spPr/>
      <dgm:t>
        <a:bodyPr/>
        <a:lstStyle/>
        <a:p>
          <a:endParaRPr lang="en-US"/>
        </a:p>
      </dgm:t>
    </dgm:pt>
    <dgm:pt modelId="{A9C1902E-AB13-4DB5-A449-AD5EC7556A9A}">
      <dgm:prSet phldrT="[Text]" custT="1"/>
      <dgm:spPr/>
      <dgm:t>
        <a:bodyPr/>
        <a:lstStyle/>
        <a:p>
          <a:r>
            <a:rPr lang="en-US" sz="2000" dirty="0"/>
            <a:t>Orientations</a:t>
          </a:r>
        </a:p>
        <a:p>
          <a:r>
            <a:rPr lang="en-US" sz="2000" dirty="0"/>
            <a:t>Web-Based Information</a:t>
          </a:r>
        </a:p>
        <a:p>
          <a:r>
            <a:rPr lang="en-US" sz="2000" dirty="0"/>
            <a:t>Welcome Packets</a:t>
          </a:r>
        </a:p>
      </dgm:t>
    </dgm:pt>
    <dgm:pt modelId="{25164E88-4CC9-4926-8209-3BD782A07571}" type="parTrans" cxnId="{AB319BA1-D625-4593-81BF-9360F6D73657}">
      <dgm:prSet/>
      <dgm:spPr/>
      <dgm:t>
        <a:bodyPr/>
        <a:lstStyle/>
        <a:p>
          <a:endParaRPr lang="en-US"/>
        </a:p>
      </dgm:t>
    </dgm:pt>
    <dgm:pt modelId="{D62EBFB9-A210-4DD6-AC16-76066625C96F}" type="sibTrans" cxnId="{AB319BA1-D625-4593-81BF-9360F6D73657}">
      <dgm:prSet/>
      <dgm:spPr/>
      <dgm:t>
        <a:bodyPr/>
        <a:lstStyle/>
        <a:p>
          <a:endParaRPr lang="en-US"/>
        </a:p>
      </dgm:t>
    </dgm:pt>
    <dgm:pt modelId="{7F370A91-3037-41E2-9667-8C5D02114E8B}">
      <dgm:prSet phldrT="[Text]"/>
      <dgm:spPr/>
      <dgm:t>
        <a:bodyPr/>
        <a:lstStyle/>
        <a:p>
          <a:r>
            <a:rPr lang="en-US" dirty="0"/>
            <a:t>Belonging</a:t>
          </a:r>
        </a:p>
      </dgm:t>
    </dgm:pt>
    <dgm:pt modelId="{4461A795-4F82-463E-9857-9E5DCFBE49B3}" type="parTrans" cxnId="{1DDA01FF-7407-482B-A3F4-B719A886250D}">
      <dgm:prSet/>
      <dgm:spPr/>
      <dgm:t>
        <a:bodyPr/>
        <a:lstStyle/>
        <a:p>
          <a:endParaRPr lang="en-US"/>
        </a:p>
      </dgm:t>
    </dgm:pt>
    <dgm:pt modelId="{9205DBF1-8CDC-4605-82E0-B352DBECE3F6}" type="sibTrans" cxnId="{1DDA01FF-7407-482B-A3F4-B719A886250D}">
      <dgm:prSet/>
      <dgm:spPr/>
      <dgm:t>
        <a:bodyPr/>
        <a:lstStyle/>
        <a:p>
          <a:endParaRPr lang="en-US"/>
        </a:p>
      </dgm:t>
    </dgm:pt>
    <dgm:pt modelId="{7E94A65A-60B4-44DD-A593-4668B7293E23}">
      <dgm:prSet phldrT="[Text]" custT="1"/>
      <dgm:spPr/>
      <dgm:t>
        <a:bodyPr/>
        <a:lstStyle/>
        <a:p>
          <a:r>
            <a:rPr lang="en-US" sz="2000" dirty="0"/>
            <a:t>Youth Led</a:t>
          </a:r>
        </a:p>
        <a:p>
          <a:r>
            <a:rPr lang="en-US" sz="2000" dirty="0"/>
            <a:t>Welcome and Farewell Activities</a:t>
          </a:r>
        </a:p>
        <a:p>
          <a:r>
            <a:rPr lang="en-US" sz="2000" dirty="0"/>
            <a:t>Recognition</a:t>
          </a:r>
        </a:p>
      </dgm:t>
    </dgm:pt>
    <dgm:pt modelId="{D45B7E0A-EF0E-40DF-8306-D30429F08873}" type="parTrans" cxnId="{DA1876A3-1C95-48B6-8F76-04D6D1B9343A}">
      <dgm:prSet/>
      <dgm:spPr/>
      <dgm:t>
        <a:bodyPr/>
        <a:lstStyle/>
        <a:p>
          <a:endParaRPr lang="en-US"/>
        </a:p>
      </dgm:t>
    </dgm:pt>
    <dgm:pt modelId="{88A08A5B-62AF-404C-A72C-98E5FACC8558}" type="sibTrans" cxnId="{DA1876A3-1C95-48B6-8F76-04D6D1B9343A}">
      <dgm:prSet/>
      <dgm:spPr/>
      <dgm:t>
        <a:bodyPr/>
        <a:lstStyle/>
        <a:p>
          <a:endParaRPr lang="en-US"/>
        </a:p>
      </dgm:t>
    </dgm:pt>
    <dgm:pt modelId="{BB504B79-2C7B-4210-88B7-C3D436D4ED40}">
      <dgm:prSet phldrT="[Text]"/>
      <dgm:spPr/>
      <dgm:t>
        <a:bodyPr/>
        <a:lstStyle/>
        <a:p>
          <a:r>
            <a:rPr lang="en-US" dirty="0"/>
            <a:t>Friendship</a:t>
          </a:r>
        </a:p>
      </dgm:t>
    </dgm:pt>
    <dgm:pt modelId="{81AE9B3E-4ED4-44B2-BCCB-574CD5127D94}" type="parTrans" cxnId="{828C1246-C0A8-41F4-9E9E-B5ED5AA2183F}">
      <dgm:prSet/>
      <dgm:spPr/>
      <dgm:t>
        <a:bodyPr/>
        <a:lstStyle/>
        <a:p>
          <a:endParaRPr lang="en-US"/>
        </a:p>
      </dgm:t>
    </dgm:pt>
    <dgm:pt modelId="{48532717-DBD9-4A2B-B8FD-A3C7C510B5D8}" type="sibTrans" cxnId="{828C1246-C0A8-41F4-9E9E-B5ED5AA2183F}">
      <dgm:prSet/>
      <dgm:spPr/>
      <dgm:t>
        <a:bodyPr/>
        <a:lstStyle/>
        <a:p>
          <a:endParaRPr lang="en-US"/>
        </a:p>
      </dgm:t>
    </dgm:pt>
    <dgm:pt modelId="{D2392425-0DD0-44F7-BF1F-25E6BEB51E9D}">
      <dgm:prSet phldrT="[Text]" custT="1"/>
      <dgm:spPr/>
      <dgm:t>
        <a:bodyPr/>
        <a:lstStyle/>
        <a:p>
          <a:r>
            <a:rPr lang="en-US" sz="2000" dirty="0"/>
            <a:t>Connect Youth to Their Interests</a:t>
          </a:r>
        </a:p>
        <a:p>
          <a:r>
            <a:rPr lang="en-US" sz="2000" dirty="0"/>
            <a:t>Peer-to-Peer Communication</a:t>
          </a:r>
        </a:p>
      </dgm:t>
    </dgm:pt>
    <dgm:pt modelId="{1E1A8ABC-03BF-4BE4-9193-0424AC69F952}" type="parTrans" cxnId="{8C596891-4652-4589-8F62-96D17CF0C903}">
      <dgm:prSet/>
      <dgm:spPr/>
      <dgm:t>
        <a:bodyPr/>
        <a:lstStyle/>
        <a:p>
          <a:endParaRPr lang="en-US"/>
        </a:p>
      </dgm:t>
    </dgm:pt>
    <dgm:pt modelId="{05D72F65-2AA6-42DF-801A-00A733440572}" type="sibTrans" cxnId="{8C596891-4652-4589-8F62-96D17CF0C903}">
      <dgm:prSet/>
      <dgm:spPr/>
      <dgm:t>
        <a:bodyPr/>
        <a:lstStyle/>
        <a:p>
          <a:endParaRPr lang="en-US"/>
        </a:p>
      </dgm:t>
    </dgm:pt>
    <dgm:pt modelId="{3726F8E9-1EF5-4842-9712-07F517566678}" type="pres">
      <dgm:prSet presAssocID="{A6DD52E0-47EF-45A4-8355-024307C1D445}" presName="Name0" presStyleCnt="0">
        <dgm:presLayoutVars>
          <dgm:dir/>
        </dgm:presLayoutVars>
      </dgm:prSet>
      <dgm:spPr/>
      <dgm:t>
        <a:bodyPr/>
        <a:lstStyle/>
        <a:p>
          <a:endParaRPr lang="en-US"/>
        </a:p>
      </dgm:t>
    </dgm:pt>
    <dgm:pt modelId="{B1CD8EC8-B0D3-47D9-AF20-53F80F348E78}" type="pres">
      <dgm:prSet presAssocID="{348993D8-239D-4103-835E-B8A7A58F6F7C}" presName="composite" presStyleCnt="0"/>
      <dgm:spPr/>
      <dgm:t>
        <a:bodyPr/>
        <a:lstStyle/>
        <a:p>
          <a:endParaRPr lang="en-US"/>
        </a:p>
      </dgm:t>
    </dgm:pt>
    <dgm:pt modelId="{B04EB47F-BC71-4476-81ED-43D5E2C393B4}" type="pres">
      <dgm:prSet presAssocID="{348993D8-239D-4103-835E-B8A7A58F6F7C}" presName="Accent" presStyleLbl="alignAcc1" presStyleIdx="0" presStyleCnt="3"/>
      <dgm:spPr/>
      <dgm:t>
        <a:bodyPr/>
        <a:lstStyle/>
        <a:p>
          <a:endParaRPr lang="en-US"/>
        </a:p>
      </dgm:t>
    </dgm:pt>
    <dgm:pt modelId="{F0F0E0B7-F2BD-46E7-BF6B-97FABE142F39}" type="pres">
      <dgm:prSet presAssocID="{348993D8-239D-4103-835E-B8A7A58F6F7C}"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483E6CE9-6335-4A20-A86A-AB7E77FEBE2C}" type="pres">
      <dgm:prSet presAssocID="{348993D8-239D-4103-835E-B8A7A58F6F7C}" presName="Child" presStyleLbl="revTx" presStyleIdx="0" presStyleCnt="3">
        <dgm:presLayoutVars>
          <dgm:bulletEnabled val="1"/>
        </dgm:presLayoutVars>
      </dgm:prSet>
      <dgm:spPr/>
      <dgm:t>
        <a:bodyPr/>
        <a:lstStyle/>
        <a:p>
          <a:endParaRPr lang="en-US"/>
        </a:p>
      </dgm:t>
    </dgm:pt>
    <dgm:pt modelId="{DEB82246-6AEC-487A-98D4-931E47F1FC4E}" type="pres">
      <dgm:prSet presAssocID="{348993D8-239D-4103-835E-B8A7A58F6F7C}" presName="Parent" presStyleLbl="alignNode1" presStyleIdx="0" presStyleCnt="3">
        <dgm:presLayoutVars>
          <dgm:bulletEnabled val="1"/>
        </dgm:presLayoutVars>
      </dgm:prSet>
      <dgm:spPr/>
      <dgm:t>
        <a:bodyPr/>
        <a:lstStyle/>
        <a:p>
          <a:endParaRPr lang="en-US"/>
        </a:p>
      </dgm:t>
    </dgm:pt>
    <dgm:pt modelId="{825A9FA8-6BDA-4F42-9309-C2541E9148FA}" type="pres">
      <dgm:prSet presAssocID="{34BBE25B-8293-402D-9333-19418BCB7F43}" presName="sibTrans" presStyleCnt="0"/>
      <dgm:spPr/>
      <dgm:t>
        <a:bodyPr/>
        <a:lstStyle/>
        <a:p>
          <a:endParaRPr lang="en-US"/>
        </a:p>
      </dgm:t>
    </dgm:pt>
    <dgm:pt modelId="{3A4030DA-5617-4EB6-9374-67974D305CE4}" type="pres">
      <dgm:prSet presAssocID="{7F370A91-3037-41E2-9667-8C5D02114E8B}" presName="composite" presStyleCnt="0"/>
      <dgm:spPr/>
      <dgm:t>
        <a:bodyPr/>
        <a:lstStyle/>
        <a:p>
          <a:endParaRPr lang="en-US"/>
        </a:p>
      </dgm:t>
    </dgm:pt>
    <dgm:pt modelId="{AE2A14FD-1E10-4F91-B6EF-A2B85373421D}" type="pres">
      <dgm:prSet presAssocID="{7F370A91-3037-41E2-9667-8C5D02114E8B}" presName="Accent" presStyleLbl="alignAcc1" presStyleIdx="1" presStyleCnt="3"/>
      <dgm:spPr/>
      <dgm:t>
        <a:bodyPr/>
        <a:lstStyle/>
        <a:p>
          <a:endParaRPr lang="en-US"/>
        </a:p>
      </dgm:t>
    </dgm:pt>
    <dgm:pt modelId="{34737221-83EB-435B-8FC5-C014CBD5E373}" type="pres">
      <dgm:prSet presAssocID="{7F370A91-3037-41E2-9667-8C5D02114E8B}" presName="Imag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3995BFF7-AFEE-443C-9859-80544162D35F}" type="pres">
      <dgm:prSet presAssocID="{7F370A91-3037-41E2-9667-8C5D02114E8B}" presName="Child" presStyleLbl="revTx" presStyleIdx="1" presStyleCnt="3">
        <dgm:presLayoutVars>
          <dgm:bulletEnabled val="1"/>
        </dgm:presLayoutVars>
      </dgm:prSet>
      <dgm:spPr/>
      <dgm:t>
        <a:bodyPr/>
        <a:lstStyle/>
        <a:p>
          <a:endParaRPr lang="en-US"/>
        </a:p>
      </dgm:t>
    </dgm:pt>
    <dgm:pt modelId="{A6D94A23-1CE9-4428-99C5-07DE018092B8}" type="pres">
      <dgm:prSet presAssocID="{7F370A91-3037-41E2-9667-8C5D02114E8B}" presName="Parent" presStyleLbl="alignNode1" presStyleIdx="1" presStyleCnt="3">
        <dgm:presLayoutVars>
          <dgm:bulletEnabled val="1"/>
        </dgm:presLayoutVars>
      </dgm:prSet>
      <dgm:spPr/>
      <dgm:t>
        <a:bodyPr/>
        <a:lstStyle/>
        <a:p>
          <a:endParaRPr lang="en-US"/>
        </a:p>
      </dgm:t>
    </dgm:pt>
    <dgm:pt modelId="{FF48F57E-ED4F-40E3-8501-FB8A4CCD0495}" type="pres">
      <dgm:prSet presAssocID="{9205DBF1-8CDC-4605-82E0-B352DBECE3F6}" presName="sibTrans" presStyleCnt="0"/>
      <dgm:spPr/>
      <dgm:t>
        <a:bodyPr/>
        <a:lstStyle/>
        <a:p>
          <a:endParaRPr lang="en-US"/>
        </a:p>
      </dgm:t>
    </dgm:pt>
    <dgm:pt modelId="{562E0507-015A-487E-A3F7-07198577C85F}" type="pres">
      <dgm:prSet presAssocID="{BB504B79-2C7B-4210-88B7-C3D436D4ED40}" presName="composite" presStyleCnt="0"/>
      <dgm:spPr/>
      <dgm:t>
        <a:bodyPr/>
        <a:lstStyle/>
        <a:p>
          <a:endParaRPr lang="en-US"/>
        </a:p>
      </dgm:t>
    </dgm:pt>
    <dgm:pt modelId="{EE9E3B0F-A704-41E6-A789-03058D0E8746}" type="pres">
      <dgm:prSet presAssocID="{BB504B79-2C7B-4210-88B7-C3D436D4ED40}" presName="Accent" presStyleLbl="alignAcc1" presStyleIdx="2" presStyleCnt="3"/>
      <dgm:spPr/>
      <dgm:t>
        <a:bodyPr/>
        <a:lstStyle/>
        <a:p>
          <a:endParaRPr lang="en-US"/>
        </a:p>
      </dgm:t>
    </dgm:pt>
    <dgm:pt modelId="{34B0A415-3B58-4AD9-A4E0-31AA69BBB4B4}" type="pres">
      <dgm:prSet presAssocID="{BB504B79-2C7B-4210-88B7-C3D436D4ED40}"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8000" b="-38000"/>
          </a:stretch>
        </a:blipFill>
      </dgm:spPr>
      <dgm:t>
        <a:bodyPr/>
        <a:lstStyle/>
        <a:p>
          <a:endParaRPr lang="en-US"/>
        </a:p>
      </dgm:t>
    </dgm:pt>
    <dgm:pt modelId="{B9F90441-F1CA-4F7A-B52D-3CCEA1934400}" type="pres">
      <dgm:prSet presAssocID="{BB504B79-2C7B-4210-88B7-C3D436D4ED40}" presName="Child" presStyleLbl="revTx" presStyleIdx="2" presStyleCnt="3">
        <dgm:presLayoutVars>
          <dgm:bulletEnabled val="1"/>
        </dgm:presLayoutVars>
      </dgm:prSet>
      <dgm:spPr/>
      <dgm:t>
        <a:bodyPr/>
        <a:lstStyle/>
        <a:p>
          <a:endParaRPr lang="en-US"/>
        </a:p>
      </dgm:t>
    </dgm:pt>
    <dgm:pt modelId="{D1368E68-3D7E-444F-B866-EB6CD7AB6B81}" type="pres">
      <dgm:prSet presAssocID="{BB504B79-2C7B-4210-88B7-C3D436D4ED40}" presName="Parent" presStyleLbl="alignNode1" presStyleIdx="2" presStyleCnt="3">
        <dgm:presLayoutVars>
          <dgm:bulletEnabled val="1"/>
        </dgm:presLayoutVars>
      </dgm:prSet>
      <dgm:spPr/>
      <dgm:t>
        <a:bodyPr/>
        <a:lstStyle/>
        <a:p>
          <a:endParaRPr lang="en-US"/>
        </a:p>
      </dgm:t>
    </dgm:pt>
  </dgm:ptLst>
  <dgm:cxnLst>
    <dgm:cxn modelId="{2D2CF6F8-4E12-485A-BCE4-7FA4B7189D86}" type="presOf" srcId="{D2392425-0DD0-44F7-BF1F-25E6BEB51E9D}" destId="{B9F90441-F1CA-4F7A-B52D-3CCEA1934400}" srcOrd="0" destOrd="0" presId="urn:microsoft.com/office/officeart/2008/layout/TitlePictureLineup"/>
    <dgm:cxn modelId="{20F50A79-DAC8-4260-B0B9-39ABD13199CF}" type="presOf" srcId="{BB504B79-2C7B-4210-88B7-C3D436D4ED40}" destId="{D1368E68-3D7E-444F-B866-EB6CD7AB6B81}" srcOrd="0" destOrd="0" presId="urn:microsoft.com/office/officeart/2008/layout/TitlePictureLineup"/>
    <dgm:cxn modelId="{AB319BA1-D625-4593-81BF-9360F6D73657}" srcId="{348993D8-239D-4103-835E-B8A7A58F6F7C}" destId="{A9C1902E-AB13-4DB5-A449-AD5EC7556A9A}" srcOrd="0" destOrd="0" parTransId="{25164E88-4CC9-4926-8209-3BD782A07571}" sibTransId="{D62EBFB9-A210-4DD6-AC16-76066625C96F}"/>
    <dgm:cxn modelId="{B1D86EE3-4AFB-4F29-873F-1922603D4786}" type="presOf" srcId="{A9C1902E-AB13-4DB5-A449-AD5EC7556A9A}" destId="{483E6CE9-6335-4A20-A86A-AB7E77FEBE2C}" srcOrd="0" destOrd="0" presId="urn:microsoft.com/office/officeart/2008/layout/TitlePictureLineup"/>
    <dgm:cxn modelId="{A60BBEB1-D3DE-4E5E-B5F2-3F3FEEE9961D}" srcId="{A6DD52E0-47EF-45A4-8355-024307C1D445}" destId="{348993D8-239D-4103-835E-B8A7A58F6F7C}" srcOrd="0" destOrd="0" parTransId="{9B34E937-CE3A-4F92-9689-EFA9E1DAFF6B}" sibTransId="{34BBE25B-8293-402D-9333-19418BCB7F43}"/>
    <dgm:cxn modelId="{EFB5CE22-9F72-43EB-87B6-7E877FCC300A}" type="presOf" srcId="{7F370A91-3037-41E2-9667-8C5D02114E8B}" destId="{A6D94A23-1CE9-4428-99C5-07DE018092B8}" srcOrd="0" destOrd="0" presId="urn:microsoft.com/office/officeart/2008/layout/TitlePictureLineup"/>
    <dgm:cxn modelId="{F01E8471-53E1-4304-8338-D72C4E977233}" type="presOf" srcId="{A6DD52E0-47EF-45A4-8355-024307C1D445}" destId="{3726F8E9-1EF5-4842-9712-07F517566678}" srcOrd="0" destOrd="0" presId="urn:microsoft.com/office/officeart/2008/layout/TitlePictureLineup"/>
    <dgm:cxn modelId="{828C1246-C0A8-41F4-9E9E-B5ED5AA2183F}" srcId="{A6DD52E0-47EF-45A4-8355-024307C1D445}" destId="{BB504B79-2C7B-4210-88B7-C3D436D4ED40}" srcOrd="2" destOrd="0" parTransId="{81AE9B3E-4ED4-44B2-BCCB-574CD5127D94}" sibTransId="{48532717-DBD9-4A2B-B8FD-A3C7C510B5D8}"/>
    <dgm:cxn modelId="{8C596891-4652-4589-8F62-96D17CF0C903}" srcId="{BB504B79-2C7B-4210-88B7-C3D436D4ED40}" destId="{D2392425-0DD0-44F7-BF1F-25E6BEB51E9D}" srcOrd="0" destOrd="0" parTransId="{1E1A8ABC-03BF-4BE4-9193-0424AC69F952}" sibTransId="{05D72F65-2AA6-42DF-801A-00A733440572}"/>
    <dgm:cxn modelId="{CB22B44B-4CE6-490F-AD6F-F86DD56CAD31}" type="presOf" srcId="{348993D8-239D-4103-835E-B8A7A58F6F7C}" destId="{DEB82246-6AEC-487A-98D4-931E47F1FC4E}" srcOrd="0" destOrd="0" presId="urn:microsoft.com/office/officeart/2008/layout/TitlePictureLineup"/>
    <dgm:cxn modelId="{1DDA01FF-7407-482B-A3F4-B719A886250D}" srcId="{A6DD52E0-47EF-45A4-8355-024307C1D445}" destId="{7F370A91-3037-41E2-9667-8C5D02114E8B}" srcOrd="1" destOrd="0" parTransId="{4461A795-4F82-463E-9857-9E5DCFBE49B3}" sibTransId="{9205DBF1-8CDC-4605-82E0-B352DBECE3F6}"/>
    <dgm:cxn modelId="{77B96E81-D715-4252-A561-C5F391F25F6C}" type="presOf" srcId="{7E94A65A-60B4-44DD-A593-4668B7293E23}" destId="{3995BFF7-AFEE-443C-9859-80544162D35F}" srcOrd="0" destOrd="0" presId="urn:microsoft.com/office/officeart/2008/layout/TitlePictureLineup"/>
    <dgm:cxn modelId="{DA1876A3-1C95-48B6-8F76-04D6D1B9343A}" srcId="{7F370A91-3037-41E2-9667-8C5D02114E8B}" destId="{7E94A65A-60B4-44DD-A593-4668B7293E23}" srcOrd="0" destOrd="0" parTransId="{D45B7E0A-EF0E-40DF-8306-D30429F08873}" sibTransId="{88A08A5B-62AF-404C-A72C-98E5FACC8558}"/>
    <dgm:cxn modelId="{074FDC9F-00A8-4315-9703-62B6DE4911B1}" type="presParOf" srcId="{3726F8E9-1EF5-4842-9712-07F517566678}" destId="{B1CD8EC8-B0D3-47D9-AF20-53F80F348E78}" srcOrd="0" destOrd="0" presId="urn:microsoft.com/office/officeart/2008/layout/TitlePictureLineup"/>
    <dgm:cxn modelId="{1F4F73B3-4A50-4103-92ED-459A02AF5737}" type="presParOf" srcId="{B1CD8EC8-B0D3-47D9-AF20-53F80F348E78}" destId="{B04EB47F-BC71-4476-81ED-43D5E2C393B4}" srcOrd="0" destOrd="0" presId="urn:microsoft.com/office/officeart/2008/layout/TitlePictureLineup"/>
    <dgm:cxn modelId="{2C677BF9-BE1E-4445-BA51-600660A1502E}" type="presParOf" srcId="{B1CD8EC8-B0D3-47D9-AF20-53F80F348E78}" destId="{F0F0E0B7-F2BD-46E7-BF6B-97FABE142F39}" srcOrd="1" destOrd="0" presId="urn:microsoft.com/office/officeart/2008/layout/TitlePictureLineup"/>
    <dgm:cxn modelId="{1E900830-454B-41FE-81F3-BCA43BCB91F2}" type="presParOf" srcId="{B1CD8EC8-B0D3-47D9-AF20-53F80F348E78}" destId="{483E6CE9-6335-4A20-A86A-AB7E77FEBE2C}" srcOrd="2" destOrd="0" presId="urn:microsoft.com/office/officeart/2008/layout/TitlePictureLineup"/>
    <dgm:cxn modelId="{67946625-86C1-4BEB-B7B1-0CA8DBF1876E}" type="presParOf" srcId="{B1CD8EC8-B0D3-47D9-AF20-53F80F348E78}" destId="{DEB82246-6AEC-487A-98D4-931E47F1FC4E}" srcOrd="3" destOrd="0" presId="urn:microsoft.com/office/officeart/2008/layout/TitlePictureLineup"/>
    <dgm:cxn modelId="{30370B29-EB2A-45F4-A3B2-50017B202BA5}" type="presParOf" srcId="{3726F8E9-1EF5-4842-9712-07F517566678}" destId="{825A9FA8-6BDA-4F42-9309-C2541E9148FA}" srcOrd="1" destOrd="0" presId="urn:microsoft.com/office/officeart/2008/layout/TitlePictureLineup"/>
    <dgm:cxn modelId="{F0C008A8-7EBA-402D-B156-77968A40E0EE}" type="presParOf" srcId="{3726F8E9-1EF5-4842-9712-07F517566678}" destId="{3A4030DA-5617-4EB6-9374-67974D305CE4}" srcOrd="2" destOrd="0" presId="urn:microsoft.com/office/officeart/2008/layout/TitlePictureLineup"/>
    <dgm:cxn modelId="{5ECB3B42-0D4B-490F-A7A7-1A69D8AF1CBE}" type="presParOf" srcId="{3A4030DA-5617-4EB6-9374-67974D305CE4}" destId="{AE2A14FD-1E10-4F91-B6EF-A2B85373421D}" srcOrd="0" destOrd="0" presId="urn:microsoft.com/office/officeart/2008/layout/TitlePictureLineup"/>
    <dgm:cxn modelId="{C9CDDDB6-5A90-4221-BE5C-AAC70BFA4074}" type="presParOf" srcId="{3A4030DA-5617-4EB6-9374-67974D305CE4}" destId="{34737221-83EB-435B-8FC5-C014CBD5E373}" srcOrd="1" destOrd="0" presId="urn:microsoft.com/office/officeart/2008/layout/TitlePictureLineup"/>
    <dgm:cxn modelId="{E900533B-03E4-4863-BB8B-861BFB659258}" type="presParOf" srcId="{3A4030DA-5617-4EB6-9374-67974D305CE4}" destId="{3995BFF7-AFEE-443C-9859-80544162D35F}" srcOrd="2" destOrd="0" presId="urn:microsoft.com/office/officeart/2008/layout/TitlePictureLineup"/>
    <dgm:cxn modelId="{F23EAA5B-DCE9-4324-B268-4AE09B9C4AD5}" type="presParOf" srcId="{3A4030DA-5617-4EB6-9374-67974D305CE4}" destId="{A6D94A23-1CE9-4428-99C5-07DE018092B8}" srcOrd="3" destOrd="0" presId="urn:microsoft.com/office/officeart/2008/layout/TitlePictureLineup"/>
    <dgm:cxn modelId="{25C04697-80DE-4EAB-97BF-3F5705C20DF4}" type="presParOf" srcId="{3726F8E9-1EF5-4842-9712-07F517566678}" destId="{FF48F57E-ED4F-40E3-8501-FB8A4CCD0495}" srcOrd="3" destOrd="0" presId="urn:microsoft.com/office/officeart/2008/layout/TitlePictureLineup"/>
    <dgm:cxn modelId="{00185FB0-D7ED-4346-A9FC-D2AEC2F1C978}" type="presParOf" srcId="{3726F8E9-1EF5-4842-9712-07F517566678}" destId="{562E0507-015A-487E-A3F7-07198577C85F}" srcOrd="4" destOrd="0" presId="urn:microsoft.com/office/officeart/2008/layout/TitlePictureLineup"/>
    <dgm:cxn modelId="{1EDBD24A-34AE-4415-A27E-3002B1F3B224}" type="presParOf" srcId="{562E0507-015A-487E-A3F7-07198577C85F}" destId="{EE9E3B0F-A704-41E6-A789-03058D0E8746}" srcOrd="0" destOrd="0" presId="urn:microsoft.com/office/officeart/2008/layout/TitlePictureLineup"/>
    <dgm:cxn modelId="{A80B7E06-3E19-4069-8FE6-0BE1E09726D1}" type="presParOf" srcId="{562E0507-015A-487E-A3F7-07198577C85F}" destId="{34B0A415-3B58-4AD9-A4E0-31AA69BBB4B4}" srcOrd="1" destOrd="0" presId="urn:microsoft.com/office/officeart/2008/layout/TitlePictureLineup"/>
    <dgm:cxn modelId="{73CADAAD-8C70-47C7-8770-3407E54FD784}" type="presParOf" srcId="{562E0507-015A-487E-A3F7-07198577C85F}" destId="{B9F90441-F1CA-4F7A-B52D-3CCEA1934400}" srcOrd="2" destOrd="0" presId="urn:microsoft.com/office/officeart/2008/layout/TitlePictureLineup"/>
    <dgm:cxn modelId="{9B717EF5-A330-46A2-A847-C69423E1CD47}" type="presParOf" srcId="{562E0507-015A-487E-A3F7-07198577C85F}" destId="{D1368E68-3D7E-444F-B866-EB6CD7AB6B81}"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EAF5E-9304-47E7-8CAF-AE34362359D5}"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8F37BAEB-9AE0-4E29-8F82-B9829259D0CF}">
      <dgm:prSet phldrT="[Text]"/>
      <dgm:spPr/>
      <dgm:t>
        <a:bodyPr/>
        <a:lstStyle/>
        <a:p>
          <a:r>
            <a:rPr lang="en-US" dirty="0"/>
            <a:t>Positive Identity</a:t>
          </a:r>
        </a:p>
      </dgm:t>
    </dgm:pt>
    <dgm:pt modelId="{F823A59F-D82D-4D90-8DAD-958AB6669A21}" type="parTrans" cxnId="{2108BD48-524B-46A7-8EB2-02241EF922E0}">
      <dgm:prSet/>
      <dgm:spPr/>
      <dgm:t>
        <a:bodyPr/>
        <a:lstStyle/>
        <a:p>
          <a:endParaRPr lang="en-US"/>
        </a:p>
      </dgm:t>
    </dgm:pt>
    <dgm:pt modelId="{212FF805-75CD-4333-A7C6-ECF12F05D9D2}" type="sibTrans" cxnId="{2108BD48-524B-46A7-8EB2-02241EF922E0}">
      <dgm:prSet/>
      <dgm:spPr/>
      <dgm:t>
        <a:bodyPr/>
        <a:lstStyle/>
        <a:p>
          <a:endParaRPr lang="en-US"/>
        </a:p>
      </dgm:t>
    </dgm:pt>
    <dgm:pt modelId="{878E8D6F-4E34-4333-9D11-6435FB98360B}">
      <dgm:prSet phldrT="[Text]"/>
      <dgm:spPr/>
      <dgm:t>
        <a:bodyPr/>
        <a:lstStyle/>
        <a:p>
          <a:r>
            <a:rPr lang="en-US" dirty="0"/>
            <a:t>Satisfaction in helping others</a:t>
          </a:r>
        </a:p>
      </dgm:t>
    </dgm:pt>
    <dgm:pt modelId="{FA0888D1-639E-4011-8229-2893687A11FF}" type="parTrans" cxnId="{63A00A19-F544-4716-80CA-CE4749F9761B}">
      <dgm:prSet/>
      <dgm:spPr/>
      <dgm:t>
        <a:bodyPr/>
        <a:lstStyle/>
        <a:p>
          <a:endParaRPr lang="en-US"/>
        </a:p>
      </dgm:t>
    </dgm:pt>
    <dgm:pt modelId="{69FF953C-8620-4362-9EA3-C461F353C93E}" type="sibTrans" cxnId="{63A00A19-F544-4716-80CA-CE4749F9761B}">
      <dgm:prSet/>
      <dgm:spPr/>
      <dgm:t>
        <a:bodyPr/>
        <a:lstStyle/>
        <a:p>
          <a:endParaRPr lang="en-US"/>
        </a:p>
      </dgm:t>
    </dgm:pt>
    <dgm:pt modelId="{34499DA1-CFE6-42CF-8ED2-20CD47801CD4}">
      <dgm:prSet phldrT="[Text]"/>
      <dgm:spPr/>
      <dgm:t>
        <a:bodyPr/>
        <a:lstStyle/>
        <a:p>
          <a:r>
            <a:rPr lang="en-US" dirty="0"/>
            <a:t>Sense of Purpose</a:t>
          </a:r>
        </a:p>
      </dgm:t>
    </dgm:pt>
    <dgm:pt modelId="{ACD1DB14-E9FE-43F5-82C0-9F7DA289AB3B}" type="parTrans" cxnId="{7A5C5FCD-B63B-4035-8ECE-DF318C10BFB8}">
      <dgm:prSet/>
      <dgm:spPr/>
      <dgm:t>
        <a:bodyPr/>
        <a:lstStyle/>
        <a:p>
          <a:endParaRPr lang="en-US"/>
        </a:p>
      </dgm:t>
    </dgm:pt>
    <dgm:pt modelId="{F12AA3A7-69E1-416B-9375-FC02C55DEDAC}" type="sibTrans" cxnId="{7A5C5FCD-B63B-4035-8ECE-DF318C10BFB8}">
      <dgm:prSet/>
      <dgm:spPr/>
      <dgm:t>
        <a:bodyPr/>
        <a:lstStyle/>
        <a:p>
          <a:endParaRPr lang="en-US"/>
        </a:p>
      </dgm:t>
    </dgm:pt>
    <dgm:pt modelId="{943B110C-BC04-4D78-B896-D4C408021251}">
      <dgm:prSet phldrT="[Text]"/>
      <dgm:spPr/>
      <dgm:t>
        <a:bodyPr/>
        <a:lstStyle/>
        <a:p>
          <a:r>
            <a:rPr lang="en-US" dirty="0"/>
            <a:t>College and Career Readiness</a:t>
          </a:r>
        </a:p>
      </dgm:t>
    </dgm:pt>
    <dgm:pt modelId="{97B17459-A4FE-4BAD-B96C-CA0A0D823530}" type="parTrans" cxnId="{134C5FE5-4FFF-496A-8250-F140A50BFCAD}">
      <dgm:prSet/>
      <dgm:spPr/>
      <dgm:t>
        <a:bodyPr/>
        <a:lstStyle/>
        <a:p>
          <a:endParaRPr lang="en-US"/>
        </a:p>
      </dgm:t>
    </dgm:pt>
    <dgm:pt modelId="{F01665A1-2CEF-406E-BBD2-EC11863F4573}" type="sibTrans" cxnId="{134C5FE5-4FFF-496A-8250-F140A50BFCAD}">
      <dgm:prSet/>
      <dgm:spPr/>
      <dgm:t>
        <a:bodyPr/>
        <a:lstStyle/>
        <a:p>
          <a:endParaRPr lang="en-US"/>
        </a:p>
      </dgm:t>
    </dgm:pt>
    <dgm:pt modelId="{5288ED5D-D5D4-4CB1-A8AA-A3D8BC459001}">
      <dgm:prSet phldrT="[Text]"/>
      <dgm:spPr/>
      <dgm:t>
        <a:bodyPr/>
        <a:lstStyle/>
        <a:p>
          <a:r>
            <a:rPr lang="en-US" dirty="0"/>
            <a:t>Coping and Resilience Skills</a:t>
          </a:r>
        </a:p>
      </dgm:t>
    </dgm:pt>
    <dgm:pt modelId="{C6FEED8C-7CFE-4481-835F-3E9EB7856EB1}" type="parTrans" cxnId="{7FC29C49-A89F-48C7-B78E-7FE169102ECB}">
      <dgm:prSet/>
      <dgm:spPr/>
      <dgm:t>
        <a:bodyPr/>
        <a:lstStyle/>
        <a:p>
          <a:endParaRPr lang="en-US"/>
        </a:p>
      </dgm:t>
    </dgm:pt>
    <dgm:pt modelId="{9DD1FA3E-D659-43DE-8C71-9479C3C7B430}" type="sibTrans" cxnId="{7FC29C49-A89F-48C7-B78E-7FE169102ECB}">
      <dgm:prSet/>
      <dgm:spPr/>
      <dgm:t>
        <a:bodyPr/>
        <a:lstStyle/>
        <a:p>
          <a:endParaRPr lang="en-US"/>
        </a:p>
      </dgm:t>
    </dgm:pt>
    <dgm:pt modelId="{680551D0-768E-4B54-B14E-EC9E6382C209}">
      <dgm:prSet phldrT="[Text]"/>
      <dgm:spPr/>
      <dgm:t>
        <a:bodyPr/>
        <a:lstStyle/>
        <a:p>
          <a:r>
            <a:rPr lang="en-US" dirty="0"/>
            <a:t>Advisors as References</a:t>
          </a:r>
        </a:p>
      </dgm:t>
    </dgm:pt>
    <dgm:pt modelId="{CF1244CA-28FB-4144-B992-3CBCBFE696F1}" type="parTrans" cxnId="{C0E87061-A85C-4E11-8D6B-431DDFF09058}">
      <dgm:prSet/>
      <dgm:spPr/>
      <dgm:t>
        <a:bodyPr/>
        <a:lstStyle/>
        <a:p>
          <a:endParaRPr lang="en-US"/>
        </a:p>
      </dgm:t>
    </dgm:pt>
    <dgm:pt modelId="{09E6F020-D9DD-43E1-AB9B-CAA2A6DE3BD3}" type="sibTrans" cxnId="{C0E87061-A85C-4E11-8D6B-431DDFF09058}">
      <dgm:prSet/>
      <dgm:spPr/>
      <dgm:t>
        <a:bodyPr/>
        <a:lstStyle/>
        <a:p>
          <a:endParaRPr lang="en-US"/>
        </a:p>
      </dgm:t>
    </dgm:pt>
    <dgm:pt modelId="{AAE07944-60EC-4C9E-95F3-044858C057D6}">
      <dgm:prSet phldrT="[Text]"/>
      <dgm:spPr/>
      <dgm:t>
        <a:bodyPr/>
        <a:lstStyle/>
        <a:p>
          <a:r>
            <a:rPr lang="en-US" dirty="0"/>
            <a:t>Empowerment</a:t>
          </a:r>
        </a:p>
      </dgm:t>
    </dgm:pt>
    <dgm:pt modelId="{CDDF193D-FD9B-4C3F-8EC4-33085DEEED7B}" type="parTrans" cxnId="{38F98AB7-27D8-401A-81AE-23B36E562B89}">
      <dgm:prSet/>
      <dgm:spPr/>
      <dgm:t>
        <a:bodyPr/>
        <a:lstStyle/>
        <a:p>
          <a:endParaRPr lang="en-US"/>
        </a:p>
      </dgm:t>
    </dgm:pt>
    <dgm:pt modelId="{A1469F1D-7DCE-4EA1-A61F-29FABFEB53D5}" type="sibTrans" cxnId="{38F98AB7-27D8-401A-81AE-23B36E562B89}">
      <dgm:prSet/>
      <dgm:spPr/>
      <dgm:t>
        <a:bodyPr/>
        <a:lstStyle/>
        <a:p>
          <a:endParaRPr lang="en-US"/>
        </a:p>
      </dgm:t>
    </dgm:pt>
    <dgm:pt modelId="{ACE9D80D-D37F-4732-A4C4-CA0143A48C55}">
      <dgm:prSet phldrT="[Text]"/>
      <dgm:spPr/>
      <dgm:t>
        <a:bodyPr/>
        <a:lstStyle/>
        <a:p>
          <a:r>
            <a:rPr lang="en-US" dirty="0"/>
            <a:t>Increased knowledge of community</a:t>
          </a:r>
        </a:p>
      </dgm:t>
    </dgm:pt>
    <dgm:pt modelId="{995C8C39-5A02-491F-B853-2FA015CD8E4B}" type="parTrans" cxnId="{AA33585D-E4B8-41CC-AB9C-B9C836237C92}">
      <dgm:prSet/>
      <dgm:spPr/>
      <dgm:t>
        <a:bodyPr/>
        <a:lstStyle/>
        <a:p>
          <a:endParaRPr lang="en-US"/>
        </a:p>
      </dgm:t>
    </dgm:pt>
    <dgm:pt modelId="{0200BE0E-2DD0-443D-80C5-2D2106605E28}" type="sibTrans" cxnId="{AA33585D-E4B8-41CC-AB9C-B9C836237C92}">
      <dgm:prSet/>
      <dgm:spPr/>
      <dgm:t>
        <a:bodyPr/>
        <a:lstStyle/>
        <a:p>
          <a:endParaRPr lang="en-US"/>
        </a:p>
      </dgm:t>
    </dgm:pt>
    <dgm:pt modelId="{3D17CAB8-D43A-4C5D-A114-E3F1310C8912}">
      <dgm:prSet phldrT="[Text]"/>
      <dgm:spPr/>
      <dgm:t>
        <a:bodyPr/>
        <a:lstStyle/>
        <a:p>
          <a:r>
            <a:rPr lang="en-US" dirty="0"/>
            <a:t>Increased understanding of military transition</a:t>
          </a:r>
        </a:p>
      </dgm:t>
    </dgm:pt>
    <dgm:pt modelId="{9F7DB69F-6575-46B0-8B95-A9607CEC37B4}" type="parTrans" cxnId="{204CA8AE-FC64-4BFE-80F5-AB7785CD8078}">
      <dgm:prSet/>
      <dgm:spPr/>
      <dgm:t>
        <a:bodyPr/>
        <a:lstStyle/>
        <a:p>
          <a:endParaRPr lang="en-US"/>
        </a:p>
      </dgm:t>
    </dgm:pt>
    <dgm:pt modelId="{7B2A5FF5-8026-4322-A710-70EBB0A9FFA3}" type="sibTrans" cxnId="{204CA8AE-FC64-4BFE-80F5-AB7785CD8078}">
      <dgm:prSet/>
      <dgm:spPr/>
      <dgm:t>
        <a:bodyPr/>
        <a:lstStyle/>
        <a:p>
          <a:endParaRPr lang="en-US"/>
        </a:p>
      </dgm:t>
    </dgm:pt>
    <dgm:pt modelId="{4409DEA9-9EC4-4B4C-9192-5DF8F6C6EA1F}">
      <dgm:prSet phldrT="[Text]"/>
      <dgm:spPr/>
      <dgm:t>
        <a:bodyPr/>
        <a:lstStyle/>
        <a:p>
          <a:r>
            <a:rPr lang="en-US" dirty="0"/>
            <a:t>Service Learning</a:t>
          </a:r>
        </a:p>
      </dgm:t>
    </dgm:pt>
    <dgm:pt modelId="{69B7C8AC-A4F1-43BD-B2BC-175B7BE4C542}" type="parTrans" cxnId="{438C63ED-95BB-4129-8E03-04F96E8A475D}">
      <dgm:prSet/>
      <dgm:spPr/>
      <dgm:t>
        <a:bodyPr/>
        <a:lstStyle/>
        <a:p>
          <a:endParaRPr lang="en-US"/>
        </a:p>
      </dgm:t>
    </dgm:pt>
    <dgm:pt modelId="{AD7AD70D-D998-43EF-AECD-BCC10899C6AF}" type="sibTrans" cxnId="{438C63ED-95BB-4129-8E03-04F96E8A475D}">
      <dgm:prSet/>
      <dgm:spPr/>
      <dgm:t>
        <a:bodyPr/>
        <a:lstStyle/>
        <a:p>
          <a:endParaRPr lang="en-US"/>
        </a:p>
      </dgm:t>
    </dgm:pt>
    <dgm:pt modelId="{85727BD6-D3D7-4EBB-96A2-69485EBE3A0B}">
      <dgm:prSet phldrT="[Text]"/>
      <dgm:spPr/>
      <dgm:t>
        <a:bodyPr/>
        <a:lstStyle/>
        <a:p>
          <a:r>
            <a:rPr lang="en-US" dirty="0"/>
            <a:t>Leadership</a:t>
          </a:r>
        </a:p>
      </dgm:t>
    </dgm:pt>
    <dgm:pt modelId="{FB25D72C-EC6B-49BB-A7C2-819273B109B2}" type="parTrans" cxnId="{90FCE499-A145-44E9-B8FB-4B265953FC60}">
      <dgm:prSet/>
      <dgm:spPr/>
      <dgm:t>
        <a:bodyPr/>
        <a:lstStyle/>
        <a:p>
          <a:endParaRPr lang="en-US"/>
        </a:p>
      </dgm:t>
    </dgm:pt>
    <dgm:pt modelId="{FD46B778-A2F0-473F-A1B4-2501FFFC6BD5}" type="sibTrans" cxnId="{90FCE499-A145-44E9-B8FB-4B265953FC60}">
      <dgm:prSet/>
      <dgm:spPr/>
      <dgm:t>
        <a:bodyPr/>
        <a:lstStyle/>
        <a:p>
          <a:endParaRPr lang="en-US"/>
        </a:p>
      </dgm:t>
    </dgm:pt>
    <dgm:pt modelId="{6D29E6BB-E806-4B82-A4B6-D86D35FDACF4}">
      <dgm:prSet phldrT="[Text]"/>
      <dgm:spPr/>
      <dgm:t>
        <a:bodyPr/>
        <a:lstStyle/>
        <a:p>
          <a:r>
            <a:rPr lang="en-US" dirty="0"/>
            <a:t>Affect change </a:t>
          </a:r>
        </a:p>
      </dgm:t>
    </dgm:pt>
    <dgm:pt modelId="{89E1C012-82C2-4514-990A-9510CD4CA46E}" type="parTrans" cxnId="{7638DB1C-9481-49C7-9D3A-1FEE117C2F82}">
      <dgm:prSet/>
      <dgm:spPr/>
      <dgm:t>
        <a:bodyPr/>
        <a:lstStyle/>
        <a:p>
          <a:endParaRPr lang="en-US"/>
        </a:p>
      </dgm:t>
    </dgm:pt>
    <dgm:pt modelId="{4F5838C1-C26D-4EE8-827E-C14F493625AB}" type="sibTrans" cxnId="{7638DB1C-9481-49C7-9D3A-1FEE117C2F82}">
      <dgm:prSet/>
      <dgm:spPr/>
      <dgm:t>
        <a:bodyPr/>
        <a:lstStyle/>
        <a:p>
          <a:endParaRPr lang="en-US"/>
        </a:p>
      </dgm:t>
    </dgm:pt>
    <dgm:pt modelId="{5FFF8FB9-43AA-4BEF-AE3E-A1393D1458D7}" type="pres">
      <dgm:prSet presAssocID="{838EAF5E-9304-47E7-8CAF-AE34362359D5}" presName="Name0" presStyleCnt="0">
        <dgm:presLayoutVars>
          <dgm:dir/>
          <dgm:animLvl val="lvl"/>
          <dgm:resizeHandles val="exact"/>
        </dgm:presLayoutVars>
      </dgm:prSet>
      <dgm:spPr/>
      <dgm:t>
        <a:bodyPr/>
        <a:lstStyle/>
        <a:p>
          <a:endParaRPr lang="en-US"/>
        </a:p>
      </dgm:t>
    </dgm:pt>
    <dgm:pt modelId="{2A25F4C2-9719-44E1-9721-3502736904A0}" type="pres">
      <dgm:prSet presAssocID="{838EAF5E-9304-47E7-8CAF-AE34362359D5}" presName="tSp" presStyleCnt="0"/>
      <dgm:spPr/>
      <dgm:t>
        <a:bodyPr/>
        <a:lstStyle/>
        <a:p>
          <a:endParaRPr lang="en-US"/>
        </a:p>
      </dgm:t>
    </dgm:pt>
    <dgm:pt modelId="{01558119-2F90-4AC0-9973-05EAD4A0383C}" type="pres">
      <dgm:prSet presAssocID="{838EAF5E-9304-47E7-8CAF-AE34362359D5}" presName="bSp" presStyleCnt="0"/>
      <dgm:spPr/>
      <dgm:t>
        <a:bodyPr/>
        <a:lstStyle/>
        <a:p>
          <a:endParaRPr lang="en-US"/>
        </a:p>
      </dgm:t>
    </dgm:pt>
    <dgm:pt modelId="{82C75AA8-23D7-41AA-8483-96B7D9ED3B06}" type="pres">
      <dgm:prSet presAssocID="{838EAF5E-9304-47E7-8CAF-AE34362359D5}" presName="process" presStyleCnt="0"/>
      <dgm:spPr/>
      <dgm:t>
        <a:bodyPr/>
        <a:lstStyle/>
        <a:p>
          <a:endParaRPr lang="en-US"/>
        </a:p>
      </dgm:t>
    </dgm:pt>
    <dgm:pt modelId="{8274E07B-2067-41B0-A052-52BA61DA28FC}" type="pres">
      <dgm:prSet presAssocID="{8F37BAEB-9AE0-4E29-8F82-B9829259D0CF}" presName="composite1" presStyleCnt="0"/>
      <dgm:spPr/>
      <dgm:t>
        <a:bodyPr/>
        <a:lstStyle/>
        <a:p>
          <a:endParaRPr lang="en-US"/>
        </a:p>
      </dgm:t>
    </dgm:pt>
    <dgm:pt modelId="{4CA93D49-E4FA-4B92-8C3D-27710E1DB12E}" type="pres">
      <dgm:prSet presAssocID="{8F37BAEB-9AE0-4E29-8F82-B9829259D0CF}" presName="dummyNode1" presStyleLbl="node1" presStyleIdx="0" presStyleCnt="3"/>
      <dgm:spPr/>
      <dgm:t>
        <a:bodyPr/>
        <a:lstStyle/>
        <a:p>
          <a:endParaRPr lang="en-US"/>
        </a:p>
      </dgm:t>
    </dgm:pt>
    <dgm:pt modelId="{3F9B816D-82BB-43F6-AE3D-8F7C221E2348}" type="pres">
      <dgm:prSet presAssocID="{8F37BAEB-9AE0-4E29-8F82-B9829259D0CF}" presName="childNode1" presStyleLbl="bgAcc1" presStyleIdx="0" presStyleCnt="3">
        <dgm:presLayoutVars>
          <dgm:bulletEnabled val="1"/>
        </dgm:presLayoutVars>
      </dgm:prSet>
      <dgm:spPr/>
      <dgm:t>
        <a:bodyPr/>
        <a:lstStyle/>
        <a:p>
          <a:endParaRPr lang="en-US"/>
        </a:p>
      </dgm:t>
    </dgm:pt>
    <dgm:pt modelId="{19F1BDE2-EC25-46D0-B3CB-C1E7390B743E}" type="pres">
      <dgm:prSet presAssocID="{8F37BAEB-9AE0-4E29-8F82-B9829259D0CF}" presName="childNode1tx" presStyleLbl="bgAcc1" presStyleIdx="0" presStyleCnt="3">
        <dgm:presLayoutVars>
          <dgm:bulletEnabled val="1"/>
        </dgm:presLayoutVars>
      </dgm:prSet>
      <dgm:spPr/>
      <dgm:t>
        <a:bodyPr/>
        <a:lstStyle/>
        <a:p>
          <a:endParaRPr lang="en-US"/>
        </a:p>
      </dgm:t>
    </dgm:pt>
    <dgm:pt modelId="{69BC9EC8-0F73-4136-8332-CC6F8B8EA48C}" type="pres">
      <dgm:prSet presAssocID="{8F37BAEB-9AE0-4E29-8F82-B9829259D0CF}" presName="parentNode1" presStyleLbl="node1" presStyleIdx="0" presStyleCnt="3">
        <dgm:presLayoutVars>
          <dgm:chMax val="1"/>
          <dgm:bulletEnabled val="1"/>
        </dgm:presLayoutVars>
      </dgm:prSet>
      <dgm:spPr/>
      <dgm:t>
        <a:bodyPr/>
        <a:lstStyle/>
        <a:p>
          <a:endParaRPr lang="en-US"/>
        </a:p>
      </dgm:t>
    </dgm:pt>
    <dgm:pt modelId="{A0C81AFB-A748-4814-AD17-F352886DFA0C}" type="pres">
      <dgm:prSet presAssocID="{8F37BAEB-9AE0-4E29-8F82-B9829259D0CF}" presName="connSite1" presStyleCnt="0"/>
      <dgm:spPr/>
      <dgm:t>
        <a:bodyPr/>
        <a:lstStyle/>
        <a:p>
          <a:endParaRPr lang="en-US"/>
        </a:p>
      </dgm:t>
    </dgm:pt>
    <dgm:pt modelId="{BF39662A-441D-4E65-821C-4890BFD78644}" type="pres">
      <dgm:prSet presAssocID="{212FF805-75CD-4333-A7C6-ECF12F05D9D2}" presName="Name9" presStyleLbl="sibTrans2D1" presStyleIdx="0" presStyleCnt="2"/>
      <dgm:spPr/>
      <dgm:t>
        <a:bodyPr/>
        <a:lstStyle/>
        <a:p>
          <a:endParaRPr lang="en-US"/>
        </a:p>
      </dgm:t>
    </dgm:pt>
    <dgm:pt modelId="{0049AD8D-786C-4FD8-8080-21E92162C866}" type="pres">
      <dgm:prSet presAssocID="{943B110C-BC04-4D78-B896-D4C408021251}" presName="composite2" presStyleCnt="0"/>
      <dgm:spPr/>
      <dgm:t>
        <a:bodyPr/>
        <a:lstStyle/>
        <a:p>
          <a:endParaRPr lang="en-US"/>
        </a:p>
      </dgm:t>
    </dgm:pt>
    <dgm:pt modelId="{5E349428-03CA-4B48-917E-5CC4439FAC4A}" type="pres">
      <dgm:prSet presAssocID="{943B110C-BC04-4D78-B896-D4C408021251}" presName="dummyNode2" presStyleLbl="node1" presStyleIdx="0" presStyleCnt="3"/>
      <dgm:spPr/>
      <dgm:t>
        <a:bodyPr/>
        <a:lstStyle/>
        <a:p>
          <a:endParaRPr lang="en-US"/>
        </a:p>
      </dgm:t>
    </dgm:pt>
    <dgm:pt modelId="{E690C7CC-1FFA-4EC9-958C-6A7A368D86B4}" type="pres">
      <dgm:prSet presAssocID="{943B110C-BC04-4D78-B896-D4C408021251}" presName="childNode2" presStyleLbl="bgAcc1" presStyleIdx="1" presStyleCnt="3">
        <dgm:presLayoutVars>
          <dgm:bulletEnabled val="1"/>
        </dgm:presLayoutVars>
      </dgm:prSet>
      <dgm:spPr/>
      <dgm:t>
        <a:bodyPr/>
        <a:lstStyle/>
        <a:p>
          <a:endParaRPr lang="en-US"/>
        </a:p>
      </dgm:t>
    </dgm:pt>
    <dgm:pt modelId="{66C717CA-D11F-4B21-9FD3-057AA45F9D92}" type="pres">
      <dgm:prSet presAssocID="{943B110C-BC04-4D78-B896-D4C408021251}" presName="childNode2tx" presStyleLbl="bgAcc1" presStyleIdx="1" presStyleCnt="3">
        <dgm:presLayoutVars>
          <dgm:bulletEnabled val="1"/>
        </dgm:presLayoutVars>
      </dgm:prSet>
      <dgm:spPr/>
      <dgm:t>
        <a:bodyPr/>
        <a:lstStyle/>
        <a:p>
          <a:endParaRPr lang="en-US"/>
        </a:p>
      </dgm:t>
    </dgm:pt>
    <dgm:pt modelId="{74EE4530-DCC7-44EB-ACF6-60ACA010BDCD}" type="pres">
      <dgm:prSet presAssocID="{943B110C-BC04-4D78-B896-D4C408021251}" presName="parentNode2" presStyleLbl="node1" presStyleIdx="1" presStyleCnt="3">
        <dgm:presLayoutVars>
          <dgm:chMax val="0"/>
          <dgm:bulletEnabled val="1"/>
        </dgm:presLayoutVars>
      </dgm:prSet>
      <dgm:spPr/>
      <dgm:t>
        <a:bodyPr/>
        <a:lstStyle/>
        <a:p>
          <a:endParaRPr lang="en-US"/>
        </a:p>
      </dgm:t>
    </dgm:pt>
    <dgm:pt modelId="{94A6DF1E-5E0B-4E68-94E9-9B787FDDB1BB}" type="pres">
      <dgm:prSet presAssocID="{943B110C-BC04-4D78-B896-D4C408021251}" presName="connSite2" presStyleCnt="0"/>
      <dgm:spPr/>
      <dgm:t>
        <a:bodyPr/>
        <a:lstStyle/>
        <a:p>
          <a:endParaRPr lang="en-US"/>
        </a:p>
      </dgm:t>
    </dgm:pt>
    <dgm:pt modelId="{5AF2BA39-826F-42FD-B35C-6CBA54CA50FA}" type="pres">
      <dgm:prSet presAssocID="{F01665A1-2CEF-406E-BBD2-EC11863F4573}" presName="Name18" presStyleLbl="sibTrans2D1" presStyleIdx="1" presStyleCnt="2"/>
      <dgm:spPr/>
      <dgm:t>
        <a:bodyPr/>
        <a:lstStyle/>
        <a:p>
          <a:endParaRPr lang="en-US"/>
        </a:p>
      </dgm:t>
    </dgm:pt>
    <dgm:pt modelId="{CFE3ADCD-E5D3-42FC-8947-757AF3516B5A}" type="pres">
      <dgm:prSet presAssocID="{AAE07944-60EC-4C9E-95F3-044858C057D6}" presName="composite1" presStyleCnt="0"/>
      <dgm:spPr/>
      <dgm:t>
        <a:bodyPr/>
        <a:lstStyle/>
        <a:p>
          <a:endParaRPr lang="en-US"/>
        </a:p>
      </dgm:t>
    </dgm:pt>
    <dgm:pt modelId="{038CE4AA-6229-4569-A62C-75E83FDF9B49}" type="pres">
      <dgm:prSet presAssocID="{AAE07944-60EC-4C9E-95F3-044858C057D6}" presName="dummyNode1" presStyleLbl="node1" presStyleIdx="1" presStyleCnt="3"/>
      <dgm:spPr/>
      <dgm:t>
        <a:bodyPr/>
        <a:lstStyle/>
        <a:p>
          <a:endParaRPr lang="en-US"/>
        </a:p>
      </dgm:t>
    </dgm:pt>
    <dgm:pt modelId="{C98D52BB-C5C7-4C9B-A812-1F0B259023B2}" type="pres">
      <dgm:prSet presAssocID="{AAE07944-60EC-4C9E-95F3-044858C057D6}" presName="childNode1" presStyleLbl="bgAcc1" presStyleIdx="2" presStyleCnt="3">
        <dgm:presLayoutVars>
          <dgm:bulletEnabled val="1"/>
        </dgm:presLayoutVars>
      </dgm:prSet>
      <dgm:spPr/>
      <dgm:t>
        <a:bodyPr/>
        <a:lstStyle/>
        <a:p>
          <a:endParaRPr lang="en-US"/>
        </a:p>
      </dgm:t>
    </dgm:pt>
    <dgm:pt modelId="{D57CDCCB-99F7-4DED-8117-C44FB1A76B76}" type="pres">
      <dgm:prSet presAssocID="{AAE07944-60EC-4C9E-95F3-044858C057D6}" presName="childNode1tx" presStyleLbl="bgAcc1" presStyleIdx="2" presStyleCnt="3">
        <dgm:presLayoutVars>
          <dgm:bulletEnabled val="1"/>
        </dgm:presLayoutVars>
      </dgm:prSet>
      <dgm:spPr/>
      <dgm:t>
        <a:bodyPr/>
        <a:lstStyle/>
        <a:p>
          <a:endParaRPr lang="en-US"/>
        </a:p>
      </dgm:t>
    </dgm:pt>
    <dgm:pt modelId="{9800486E-8287-4060-9A42-E1DE5B9FD876}" type="pres">
      <dgm:prSet presAssocID="{AAE07944-60EC-4C9E-95F3-044858C057D6}" presName="parentNode1" presStyleLbl="node1" presStyleIdx="2" presStyleCnt="3">
        <dgm:presLayoutVars>
          <dgm:chMax val="1"/>
          <dgm:bulletEnabled val="1"/>
        </dgm:presLayoutVars>
      </dgm:prSet>
      <dgm:spPr/>
      <dgm:t>
        <a:bodyPr/>
        <a:lstStyle/>
        <a:p>
          <a:endParaRPr lang="en-US"/>
        </a:p>
      </dgm:t>
    </dgm:pt>
    <dgm:pt modelId="{F4390F2C-3153-49E4-B7CD-C1E1B5FC4B1B}" type="pres">
      <dgm:prSet presAssocID="{AAE07944-60EC-4C9E-95F3-044858C057D6}" presName="connSite1" presStyleCnt="0"/>
      <dgm:spPr/>
      <dgm:t>
        <a:bodyPr/>
        <a:lstStyle/>
        <a:p>
          <a:endParaRPr lang="en-US"/>
        </a:p>
      </dgm:t>
    </dgm:pt>
  </dgm:ptLst>
  <dgm:cxnLst>
    <dgm:cxn modelId="{3E6FAFBF-EAA3-43F9-AE3F-F7502ED03A44}" type="presOf" srcId="{6D29E6BB-E806-4B82-A4B6-D86D35FDACF4}" destId="{D57CDCCB-99F7-4DED-8117-C44FB1A76B76}" srcOrd="1" destOrd="2" presId="urn:microsoft.com/office/officeart/2005/8/layout/hProcess4"/>
    <dgm:cxn modelId="{827D8BA7-194D-46D7-92E8-1B122DF7097F}" type="presOf" srcId="{8F37BAEB-9AE0-4E29-8F82-B9829259D0CF}" destId="{69BC9EC8-0F73-4136-8332-CC6F8B8EA48C}" srcOrd="0" destOrd="0" presId="urn:microsoft.com/office/officeart/2005/8/layout/hProcess4"/>
    <dgm:cxn modelId="{63A00A19-F544-4716-80CA-CE4749F9761B}" srcId="{8F37BAEB-9AE0-4E29-8F82-B9829259D0CF}" destId="{878E8D6F-4E34-4333-9D11-6435FB98360B}" srcOrd="0" destOrd="0" parTransId="{FA0888D1-639E-4011-8229-2893687A11FF}" sibTransId="{69FF953C-8620-4362-9EA3-C461F353C93E}"/>
    <dgm:cxn modelId="{C1142552-6E90-43CC-BE9B-1A2F9B38A723}" type="presOf" srcId="{838EAF5E-9304-47E7-8CAF-AE34362359D5}" destId="{5FFF8FB9-43AA-4BEF-AE3E-A1393D1458D7}" srcOrd="0" destOrd="0" presId="urn:microsoft.com/office/officeart/2005/8/layout/hProcess4"/>
    <dgm:cxn modelId="{365C2A2D-90DB-43D8-BB0B-773548E017C0}" type="presOf" srcId="{6D29E6BB-E806-4B82-A4B6-D86D35FDACF4}" destId="{C98D52BB-C5C7-4C9B-A812-1F0B259023B2}" srcOrd="0" destOrd="2" presId="urn:microsoft.com/office/officeart/2005/8/layout/hProcess4"/>
    <dgm:cxn modelId="{D80AE7F6-249A-428D-A9E9-43E1411A16E9}" type="presOf" srcId="{5288ED5D-D5D4-4CB1-A8AA-A3D8BC459001}" destId="{E690C7CC-1FFA-4EC9-958C-6A7A368D86B4}" srcOrd="0" destOrd="0" presId="urn:microsoft.com/office/officeart/2005/8/layout/hProcess4"/>
    <dgm:cxn modelId="{48B27EBA-0C2A-44BE-8377-4E5C1E088839}" type="presOf" srcId="{ACE9D80D-D37F-4732-A4C4-CA0143A48C55}" destId="{C98D52BB-C5C7-4C9B-A812-1F0B259023B2}" srcOrd="0" destOrd="0" presId="urn:microsoft.com/office/officeart/2005/8/layout/hProcess4"/>
    <dgm:cxn modelId="{5C7E4DE2-AF18-4FC4-A61B-BF4FB82F7AAB}" type="presOf" srcId="{34499DA1-CFE6-42CF-8ED2-20CD47801CD4}" destId="{3F9B816D-82BB-43F6-AE3D-8F7C221E2348}" srcOrd="0" destOrd="1" presId="urn:microsoft.com/office/officeart/2005/8/layout/hProcess4"/>
    <dgm:cxn modelId="{C73A838E-25D0-4E18-988F-6E875EAE4771}" type="presOf" srcId="{878E8D6F-4E34-4333-9D11-6435FB98360B}" destId="{19F1BDE2-EC25-46D0-B3CB-C1E7390B743E}" srcOrd="1" destOrd="0" presId="urn:microsoft.com/office/officeart/2005/8/layout/hProcess4"/>
    <dgm:cxn modelId="{D7FC0DE7-8D2A-49E5-A160-0DD1EC66AC07}" type="presOf" srcId="{680551D0-768E-4B54-B14E-EC9E6382C209}" destId="{66C717CA-D11F-4B21-9FD3-057AA45F9D92}" srcOrd="1" destOrd="1" presId="urn:microsoft.com/office/officeart/2005/8/layout/hProcess4"/>
    <dgm:cxn modelId="{84D30881-9178-4A0E-A28F-4215A00615B6}" type="presOf" srcId="{3D17CAB8-D43A-4C5D-A114-E3F1310C8912}" destId="{C98D52BB-C5C7-4C9B-A812-1F0B259023B2}" srcOrd="0" destOrd="1" presId="urn:microsoft.com/office/officeart/2005/8/layout/hProcess4"/>
    <dgm:cxn modelId="{38F98AB7-27D8-401A-81AE-23B36E562B89}" srcId="{838EAF5E-9304-47E7-8CAF-AE34362359D5}" destId="{AAE07944-60EC-4C9E-95F3-044858C057D6}" srcOrd="2" destOrd="0" parTransId="{CDDF193D-FD9B-4C3F-8EC4-33085DEEED7B}" sibTransId="{A1469F1D-7DCE-4EA1-A61F-29FABFEB53D5}"/>
    <dgm:cxn modelId="{7FC29C49-A89F-48C7-B78E-7FE169102ECB}" srcId="{943B110C-BC04-4D78-B896-D4C408021251}" destId="{5288ED5D-D5D4-4CB1-A8AA-A3D8BC459001}" srcOrd="0" destOrd="0" parTransId="{C6FEED8C-7CFE-4481-835F-3E9EB7856EB1}" sibTransId="{9DD1FA3E-D659-43DE-8C71-9479C3C7B430}"/>
    <dgm:cxn modelId="{65B464C5-4B2D-4C05-BDF7-4E950B98EA28}" type="presOf" srcId="{34499DA1-CFE6-42CF-8ED2-20CD47801CD4}" destId="{19F1BDE2-EC25-46D0-B3CB-C1E7390B743E}" srcOrd="1" destOrd="1" presId="urn:microsoft.com/office/officeart/2005/8/layout/hProcess4"/>
    <dgm:cxn modelId="{134C5FE5-4FFF-496A-8250-F140A50BFCAD}" srcId="{838EAF5E-9304-47E7-8CAF-AE34362359D5}" destId="{943B110C-BC04-4D78-B896-D4C408021251}" srcOrd="1" destOrd="0" parTransId="{97B17459-A4FE-4BAD-B96C-CA0A0D823530}" sibTransId="{F01665A1-2CEF-406E-BBD2-EC11863F4573}"/>
    <dgm:cxn modelId="{AB998845-9384-4FC8-B41E-534B97BA8F5A}" type="presOf" srcId="{5288ED5D-D5D4-4CB1-A8AA-A3D8BC459001}" destId="{66C717CA-D11F-4B21-9FD3-057AA45F9D92}" srcOrd="1" destOrd="0" presId="urn:microsoft.com/office/officeart/2005/8/layout/hProcess4"/>
    <dgm:cxn modelId="{90FCE499-A145-44E9-B8FB-4B265953FC60}" srcId="{8F37BAEB-9AE0-4E29-8F82-B9829259D0CF}" destId="{85727BD6-D3D7-4EBB-96A2-69485EBE3A0B}" srcOrd="2" destOrd="0" parTransId="{FB25D72C-EC6B-49BB-A7C2-819273B109B2}" sibTransId="{FD46B778-A2F0-473F-A1B4-2501FFFC6BD5}"/>
    <dgm:cxn modelId="{718A6291-F629-4EA5-A89B-B782D5000C2F}" type="presOf" srcId="{85727BD6-D3D7-4EBB-96A2-69485EBE3A0B}" destId="{3F9B816D-82BB-43F6-AE3D-8F7C221E2348}" srcOrd="0" destOrd="2" presId="urn:microsoft.com/office/officeart/2005/8/layout/hProcess4"/>
    <dgm:cxn modelId="{204CA8AE-FC64-4BFE-80F5-AB7785CD8078}" srcId="{AAE07944-60EC-4C9E-95F3-044858C057D6}" destId="{3D17CAB8-D43A-4C5D-A114-E3F1310C8912}" srcOrd="1" destOrd="0" parTransId="{9F7DB69F-6575-46B0-8B95-A9607CEC37B4}" sibTransId="{7B2A5FF5-8026-4322-A710-70EBB0A9FFA3}"/>
    <dgm:cxn modelId="{FB37E217-D249-4E1C-9F05-0785360D14B2}" type="presOf" srcId="{680551D0-768E-4B54-B14E-EC9E6382C209}" destId="{E690C7CC-1FFA-4EC9-958C-6A7A368D86B4}" srcOrd="0" destOrd="1" presId="urn:microsoft.com/office/officeart/2005/8/layout/hProcess4"/>
    <dgm:cxn modelId="{AE40FE43-4210-4C8F-9803-93FD899B1231}" type="presOf" srcId="{85727BD6-D3D7-4EBB-96A2-69485EBE3A0B}" destId="{19F1BDE2-EC25-46D0-B3CB-C1E7390B743E}" srcOrd="1" destOrd="2" presId="urn:microsoft.com/office/officeart/2005/8/layout/hProcess4"/>
    <dgm:cxn modelId="{AA33585D-E4B8-41CC-AB9C-B9C836237C92}" srcId="{AAE07944-60EC-4C9E-95F3-044858C057D6}" destId="{ACE9D80D-D37F-4732-A4C4-CA0143A48C55}" srcOrd="0" destOrd="0" parTransId="{995C8C39-5A02-491F-B853-2FA015CD8E4B}" sibTransId="{0200BE0E-2DD0-443D-80C5-2D2106605E28}"/>
    <dgm:cxn modelId="{6A846A15-001D-4C25-8705-C13A7879B6FE}" type="presOf" srcId="{F01665A1-2CEF-406E-BBD2-EC11863F4573}" destId="{5AF2BA39-826F-42FD-B35C-6CBA54CA50FA}" srcOrd="0" destOrd="0" presId="urn:microsoft.com/office/officeart/2005/8/layout/hProcess4"/>
    <dgm:cxn modelId="{BDD5503B-A898-444B-B285-89D4FC01CE95}" type="presOf" srcId="{AAE07944-60EC-4C9E-95F3-044858C057D6}" destId="{9800486E-8287-4060-9A42-E1DE5B9FD876}" srcOrd="0" destOrd="0" presId="urn:microsoft.com/office/officeart/2005/8/layout/hProcess4"/>
    <dgm:cxn modelId="{8BBE2B4B-6555-4249-A456-E0EB5AB5D58B}" type="presOf" srcId="{943B110C-BC04-4D78-B896-D4C408021251}" destId="{74EE4530-DCC7-44EB-ACF6-60ACA010BDCD}" srcOrd="0" destOrd="0" presId="urn:microsoft.com/office/officeart/2005/8/layout/hProcess4"/>
    <dgm:cxn modelId="{6F48D7C8-5784-406A-9467-88BF1DA70484}" type="presOf" srcId="{4409DEA9-9EC4-4B4C-9192-5DF8F6C6EA1F}" destId="{66C717CA-D11F-4B21-9FD3-057AA45F9D92}" srcOrd="1" destOrd="2" presId="urn:microsoft.com/office/officeart/2005/8/layout/hProcess4"/>
    <dgm:cxn modelId="{2108BD48-524B-46A7-8EB2-02241EF922E0}" srcId="{838EAF5E-9304-47E7-8CAF-AE34362359D5}" destId="{8F37BAEB-9AE0-4E29-8F82-B9829259D0CF}" srcOrd="0" destOrd="0" parTransId="{F823A59F-D82D-4D90-8DAD-958AB6669A21}" sibTransId="{212FF805-75CD-4333-A7C6-ECF12F05D9D2}"/>
    <dgm:cxn modelId="{7638DB1C-9481-49C7-9D3A-1FEE117C2F82}" srcId="{AAE07944-60EC-4C9E-95F3-044858C057D6}" destId="{6D29E6BB-E806-4B82-A4B6-D86D35FDACF4}" srcOrd="2" destOrd="0" parTransId="{89E1C012-82C2-4514-990A-9510CD4CA46E}" sibTransId="{4F5838C1-C26D-4EE8-827E-C14F493625AB}"/>
    <dgm:cxn modelId="{6A1478C0-7A03-4AD4-9F00-42345178BFAB}" type="presOf" srcId="{878E8D6F-4E34-4333-9D11-6435FB98360B}" destId="{3F9B816D-82BB-43F6-AE3D-8F7C221E2348}" srcOrd="0" destOrd="0" presId="urn:microsoft.com/office/officeart/2005/8/layout/hProcess4"/>
    <dgm:cxn modelId="{C0E87061-A85C-4E11-8D6B-431DDFF09058}" srcId="{943B110C-BC04-4D78-B896-D4C408021251}" destId="{680551D0-768E-4B54-B14E-EC9E6382C209}" srcOrd="1" destOrd="0" parTransId="{CF1244CA-28FB-4144-B992-3CBCBFE696F1}" sibTransId="{09E6F020-D9DD-43E1-AB9B-CAA2A6DE3BD3}"/>
    <dgm:cxn modelId="{A61154BF-F872-4E92-9306-AA46E790134D}" type="presOf" srcId="{212FF805-75CD-4333-A7C6-ECF12F05D9D2}" destId="{BF39662A-441D-4E65-821C-4890BFD78644}" srcOrd="0" destOrd="0" presId="urn:microsoft.com/office/officeart/2005/8/layout/hProcess4"/>
    <dgm:cxn modelId="{9EB271CE-7513-4032-B347-6FB244B59EC3}" type="presOf" srcId="{3D17CAB8-D43A-4C5D-A114-E3F1310C8912}" destId="{D57CDCCB-99F7-4DED-8117-C44FB1A76B76}" srcOrd="1" destOrd="1" presId="urn:microsoft.com/office/officeart/2005/8/layout/hProcess4"/>
    <dgm:cxn modelId="{D5B364C8-35C1-4AA5-A4F1-D2E753E28C76}" type="presOf" srcId="{ACE9D80D-D37F-4732-A4C4-CA0143A48C55}" destId="{D57CDCCB-99F7-4DED-8117-C44FB1A76B76}" srcOrd="1" destOrd="0" presId="urn:microsoft.com/office/officeart/2005/8/layout/hProcess4"/>
    <dgm:cxn modelId="{438C63ED-95BB-4129-8E03-04F96E8A475D}" srcId="{943B110C-BC04-4D78-B896-D4C408021251}" destId="{4409DEA9-9EC4-4B4C-9192-5DF8F6C6EA1F}" srcOrd="2" destOrd="0" parTransId="{69B7C8AC-A4F1-43BD-B2BC-175B7BE4C542}" sibTransId="{AD7AD70D-D998-43EF-AECD-BCC10899C6AF}"/>
    <dgm:cxn modelId="{EAB84F54-5D59-49C9-AFEC-5204263E6E72}" type="presOf" srcId="{4409DEA9-9EC4-4B4C-9192-5DF8F6C6EA1F}" destId="{E690C7CC-1FFA-4EC9-958C-6A7A368D86B4}" srcOrd="0" destOrd="2" presId="urn:microsoft.com/office/officeart/2005/8/layout/hProcess4"/>
    <dgm:cxn modelId="{7A5C5FCD-B63B-4035-8ECE-DF318C10BFB8}" srcId="{8F37BAEB-9AE0-4E29-8F82-B9829259D0CF}" destId="{34499DA1-CFE6-42CF-8ED2-20CD47801CD4}" srcOrd="1" destOrd="0" parTransId="{ACD1DB14-E9FE-43F5-82C0-9F7DA289AB3B}" sibTransId="{F12AA3A7-69E1-416B-9375-FC02C55DEDAC}"/>
    <dgm:cxn modelId="{E115C802-26F4-4578-B87E-B77C51CF9E8C}" type="presParOf" srcId="{5FFF8FB9-43AA-4BEF-AE3E-A1393D1458D7}" destId="{2A25F4C2-9719-44E1-9721-3502736904A0}" srcOrd="0" destOrd="0" presId="urn:microsoft.com/office/officeart/2005/8/layout/hProcess4"/>
    <dgm:cxn modelId="{48ED3810-B7EC-45FE-B81A-BEBBF4F9C74B}" type="presParOf" srcId="{5FFF8FB9-43AA-4BEF-AE3E-A1393D1458D7}" destId="{01558119-2F90-4AC0-9973-05EAD4A0383C}" srcOrd="1" destOrd="0" presId="urn:microsoft.com/office/officeart/2005/8/layout/hProcess4"/>
    <dgm:cxn modelId="{576EBE6C-B91C-4C30-B644-36A618B3984A}" type="presParOf" srcId="{5FFF8FB9-43AA-4BEF-AE3E-A1393D1458D7}" destId="{82C75AA8-23D7-41AA-8483-96B7D9ED3B06}" srcOrd="2" destOrd="0" presId="urn:microsoft.com/office/officeart/2005/8/layout/hProcess4"/>
    <dgm:cxn modelId="{2623721B-D9E0-45F5-B271-C1216998B16D}" type="presParOf" srcId="{82C75AA8-23D7-41AA-8483-96B7D9ED3B06}" destId="{8274E07B-2067-41B0-A052-52BA61DA28FC}" srcOrd="0" destOrd="0" presId="urn:microsoft.com/office/officeart/2005/8/layout/hProcess4"/>
    <dgm:cxn modelId="{1FD4C402-9329-4B86-AB44-71C373D18A47}" type="presParOf" srcId="{8274E07B-2067-41B0-A052-52BA61DA28FC}" destId="{4CA93D49-E4FA-4B92-8C3D-27710E1DB12E}" srcOrd="0" destOrd="0" presId="urn:microsoft.com/office/officeart/2005/8/layout/hProcess4"/>
    <dgm:cxn modelId="{F479A921-C0C3-42B1-9537-68CE5B795B9C}" type="presParOf" srcId="{8274E07B-2067-41B0-A052-52BA61DA28FC}" destId="{3F9B816D-82BB-43F6-AE3D-8F7C221E2348}" srcOrd="1" destOrd="0" presId="urn:microsoft.com/office/officeart/2005/8/layout/hProcess4"/>
    <dgm:cxn modelId="{E103D1BC-B4E8-4AA7-8928-A3349261BAB9}" type="presParOf" srcId="{8274E07B-2067-41B0-A052-52BA61DA28FC}" destId="{19F1BDE2-EC25-46D0-B3CB-C1E7390B743E}" srcOrd="2" destOrd="0" presId="urn:microsoft.com/office/officeart/2005/8/layout/hProcess4"/>
    <dgm:cxn modelId="{E99C2B7A-616B-42C0-8AA2-A526CF35F207}" type="presParOf" srcId="{8274E07B-2067-41B0-A052-52BA61DA28FC}" destId="{69BC9EC8-0F73-4136-8332-CC6F8B8EA48C}" srcOrd="3" destOrd="0" presId="urn:microsoft.com/office/officeart/2005/8/layout/hProcess4"/>
    <dgm:cxn modelId="{B19C4120-3AD4-4F4C-B5F1-F53DC0FC82CC}" type="presParOf" srcId="{8274E07B-2067-41B0-A052-52BA61DA28FC}" destId="{A0C81AFB-A748-4814-AD17-F352886DFA0C}" srcOrd="4" destOrd="0" presId="urn:microsoft.com/office/officeart/2005/8/layout/hProcess4"/>
    <dgm:cxn modelId="{04AACD8F-A266-4667-BB61-C090F2068FC2}" type="presParOf" srcId="{82C75AA8-23D7-41AA-8483-96B7D9ED3B06}" destId="{BF39662A-441D-4E65-821C-4890BFD78644}" srcOrd="1" destOrd="0" presId="urn:microsoft.com/office/officeart/2005/8/layout/hProcess4"/>
    <dgm:cxn modelId="{396DA700-562D-49A6-9C84-9362FDACCD54}" type="presParOf" srcId="{82C75AA8-23D7-41AA-8483-96B7D9ED3B06}" destId="{0049AD8D-786C-4FD8-8080-21E92162C866}" srcOrd="2" destOrd="0" presId="urn:microsoft.com/office/officeart/2005/8/layout/hProcess4"/>
    <dgm:cxn modelId="{9FD78398-CECD-4FF8-95BF-EECCE57800CF}" type="presParOf" srcId="{0049AD8D-786C-4FD8-8080-21E92162C866}" destId="{5E349428-03CA-4B48-917E-5CC4439FAC4A}" srcOrd="0" destOrd="0" presId="urn:microsoft.com/office/officeart/2005/8/layout/hProcess4"/>
    <dgm:cxn modelId="{7BC4431A-F598-411B-B85D-B35F078254B6}" type="presParOf" srcId="{0049AD8D-786C-4FD8-8080-21E92162C866}" destId="{E690C7CC-1FFA-4EC9-958C-6A7A368D86B4}" srcOrd="1" destOrd="0" presId="urn:microsoft.com/office/officeart/2005/8/layout/hProcess4"/>
    <dgm:cxn modelId="{3CEC7174-A65F-46C0-B22A-F7706031002B}" type="presParOf" srcId="{0049AD8D-786C-4FD8-8080-21E92162C866}" destId="{66C717CA-D11F-4B21-9FD3-057AA45F9D92}" srcOrd="2" destOrd="0" presId="urn:microsoft.com/office/officeart/2005/8/layout/hProcess4"/>
    <dgm:cxn modelId="{77F28A43-DF7A-49C9-A762-B4DB4FB3A7E9}" type="presParOf" srcId="{0049AD8D-786C-4FD8-8080-21E92162C866}" destId="{74EE4530-DCC7-44EB-ACF6-60ACA010BDCD}" srcOrd="3" destOrd="0" presId="urn:microsoft.com/office/officeart/2005/8/layout/hProcess4"/>
    <dgm:cxn modelId="{482E320C-AAC1-4AB2-86CC-58C9EEAEC254}" type="presParOf" srcId="{0049AD8D-786C-4FD8-8080-21E92162C866}" destId="{94A6DF1E-5E0B-4E68-94E9-9B787FDDB1BB}" srcOrd="4" destOrd="0" presId="urn:microsoft.com/office/officeart/2005/8/layout/hProcess4"/>
    <dgm:cxn modelId="{14B29CAE-0DB5-4EB8-BD0A-DD2F791F5A1C}" type="presParOf" srcId="{82C75AA8-23D7-41AA-8483-96B7D9ED3B06}" destId="{5AF2BA39-826F-42FD-B35C-6CBA54CA50FA}" srcOrd="3" destOrd="0" presId="urn:microsoft.com/office/officeart/2005/8/layout/hProcess4"/>
    <dgm:cxn modelId="{ADAC7F2D-C4DD-4CFB-9A20-53EBB151C3F0}" type="presParOf" srcId="{82C75AA8-23D7-41AA-8483-96B7D9ED3B06}" destId="{CFE3ADCD-E5D3-42FC-8947-757AF3516B5A}" srcOrd="4" destOrd="0" presId="urn:microsoft.com/office/officeart/2005/8/layout/hProcess4"/>
    <dgm:cxn modelId="{40E14C4C-505F-42EA-82EA-D114453EACB4}" type="presParOf" srcId="{CFE3ADCD-E5D3-42FC-8947-757AF3516B5A}" destId="{038CE4AA-6229-4569-A62C-75E83FDF9B49}" srcOrd="0" destOrd="0" presId="urn:microsoft.com/office/officeart/2005/8/layout/hProcess4"/>
    <dgm:cxn modelId="{FA092A16-D1FC-4CFF-BA68-7576DB0C4366}" type="presParOf" srcId="{CFE3ADCD-E5D3-42FC-8947-757AF3516B5A}" destId="{C98D52BB-C5C7-4C9B-A812-1F0B259023B2}" srcOrd="1" destOrd="0" presId="urn:microsoft.com/office/officeart/2005/8/layout/hProcess4"/>
    <dgm:cxn modelId="{FEFBBB1A-E5F3-4AF1-9F4B-5AD50E49B7AF}" type="presParOf" srcId="{CFE3ADCD-E5D3-42FC-8947-757AF3516B5A}" destId="{D57CDCCB-99F7-4DED-8117-C44FB1A76B76}" srcOrd="2" destOrd="0" presId="urn:microsoft.com/office/officeart/2005/8/layout/hProcess4"/>
    <dgm:cxn modelId="{2DC53981-51D1-4E17-AD2A-2DFFD17EE6D3}" type="presParOf" srcId="{CFE3ADCD-E5D3-42FC-8947-757AF3516B5A}" destId="{9800486E-8287-4060-9A42-E1DE5B9FD876}" srcOrd="3" destOrd="0" presId="urn:microsoft.com/office/officeart/2005/8/layout/hProcess4"/>
    <dgm:cxn modelId="{04BF0141-28CB-4805-A57B-06F5655998BE}" type="presParOf" srcId="{CFE3ADCD-E5D3-42FC-8947-757AF3516B5A}" destId="{F4390F2C-3153-49E4-B7CD-C1E1B5FC4B1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428627-DB74-4A07-8DEC-938E8CBDF785}" type="doc">
      <dgm:prSet loTypeId="urn:microsoft.com/office/officeart/2005/8/layout/hProcess10" loCatId="picture" qsTypeId="urn:microsoft.com/office/officeart/2005/8/quickstyle/simple1" qsCatId="simple" csTypeId="urn:microsoft.com/office/officeart/2005/8/colors/colorful1" csCatId="colorful" phldr="1"/>
      <dgm:spPr/>
      <dgm:t>
        <a:bodyPr/>
        <a:lstStyle/>
        <a:p>
          <a:endParaRPr lang="en-US"/>
        </a:p>
      </dgm:t>
    </dgm:pt>
    <dgm:pt modelId="{3D07BF42-3485-4A15-A780-51CC37FC9ACF}">
      <dgm:prSet phldrT="[Text]" custT="1"/>
      <dgm:spPr/>
      <dgm:t>
        <a:bodyPr/>
        <a:lstStyle/>
        <a:p>
          <a:r>
            <a:rPr lang="en-US" sz="1600" b="1" dirty="0"/>
            <a:t>Boundaries and Expectations</a:t>
          </a:r>
        </a:p>
      </dgm:t>
    </dgm:pt>
    <dgm:pt modelId="{279D3538-FB98-4A8F-99F5-0D4F0DF575DC}" type="parTrans" cxnId="{01F320BA-58C0-4F69-B6F6-91769D843400}">
      <dgm:prSet/>
      <dgm:spPr/>
      <dgm:t>
        <a:bodyPr/>
        <a:lstStyle/>
        <a:p>
          <a:endParaRPr lang="en-US"/>
        </a:p>
      </dgm:t>
    </dgm:pt>
    <dgm:pt modelId="{DE737A60-404A-4FBA-9828-45A9FB53CED6}" type="sibTrans" cxnId="{01F320BA-58C0-4F69-B6F6-91769D843400}">
      <dgm:prSet/>
      <dgm:spPr/>
      <dgm:t>
        <a:bodyPr/>
        <a:lstStyle/>
        <a:p>
          <a:endParaRPr lang="en-US"/>
        </a:p>
      </dgm:t>
    </dgm:pt>
    <dgm:pt modelId="{26773C7F-8851-4F84-A3AE-737FD2C65AB0}">
      <dgm:prSet phldrT="[Text]" custT="1"/>
      <dgm:spPr/>
      <dgm:t>
        <a:bodyPr/>
        <a:lstStyle/>
        <a:p>
          <a:r>
            <a:rPr lang="en-US" sz="1400" dirty="0"/>
            <a:t>Youth learn the rules and expectations </a:t>
          </a:r>
          <a:r>
            <a:rPr lang="en-US" sz="1400" dirty="0" smtClean="0"/>
            <a:t>early</a:t>
          </a:r>
          <a:endParaRPr lang="en-US" sz="1400" dirty="0"/>
        </a:p>
      </dgm:t>
    </dgm:pt>
    <dgm:pt modelId="{5D33BD11-D4CE-4257-8DBF-6B703062C350}" type="parTrans" cxnId="{42B579DD-90CA-43E2-9D3E-5E549B005147}">
      <dgm:prSet/>
      <dgm:spPr/>
      <dgm:t>
        <a:bodyPr/>
        <a:lstStyle/>
        <a:p>
          <a:endParaRPr lang="en-US"/>
        </a:p>
      </dgm:t>
    </dgm:pt>
    <dgm:pt modelId="{500DBB35-AB0F-4668-86EC-049A397138EE}" type="sibTrans" cxnId="{42B579DD-90CA-43E2-9D3E-5E549B005147}">
      <dgm:prSet/>
      <dgm:spPr/>
      <dgm:t>
        <a:bodyPr/>
        <a:lstStyle/>
        <a:p>
          <a:endParaRPr lang="en-US"/>
        </a:p>
      </dgm:t>
    </dgm:pt>
    <dgm:pt modelId="{9F1DFAFE-9194-4F1A-A605-F31EF8BDF291}">
      <dgm:prSet phldrT="[Text]" custT="1"/>
      <dgm:spPr/>
      <dgm:t>
        <a:bodyPr/>
        <a:lstStyle/>
        <a:p>
          <a:r>
            <a:rPr lang="en-US" sz="1400" dirty="0"/>
            <a:t>Access Adult Role Models</a:t>
          </a:r>
        </a:p>
      </dgm:t>
    </dgm:pt>
    <dgm:pt modelId="{E7891B91-5493-49A6-BD79-34663F1FF200}" type="parTrans" cxnId="{5D85507A-9A97-4064-8E9C-44D41B76E244}">
      <dgm:prSet/>
      <dgm:spPr/>
      <dgm:t>
        <a:bodyPr/>
        <a:lstStyle/>
        <a:p>
          <a:endParaRPr lang="en-US"/>
        </a:p>
      </dgm:t>
    </dgm:pt>
    <dgm:pt modelId="{77BCD54D-06A2-40B1-951A-48AE1ED14AB8}" type="sibTrans" cxnId="{5D85507A-9A97-4064-8E9C-44D41B76E244}">
      <dgm:prSet/>
      <dgm:spPr/>
      <dgm:t>
        <a:bodyPr/>
        <a:lstStyle/>
        <a:p>
          <a:endParaRPr lang="en-US"/>
        </a:p>
      </dgm:t>
    </dgm:pt>
    <dgm:pt modelId="{E530D585-BD9B-4C80-8C30-A7D36D817481}">
      <dgm:prSet phldrT="[Text]" custT="1"/>
      <dgm:spPr/>
      <dgm:t>
        <a:bodyPr/>
        <a:lstStyle/>
        <a:p>
          <a:r>
            <a:rPr lang="en-US" sz="1600" b="1" dirty="0"/>
            <a:t>Support</a:t>
          </a:r>
        </a:p>
      </dgm:t>
    </dgm:pt>
    <dgm:pt modelId="{F4576B42-9E1A-4410-9DEE-E6CC5D217D48}" type="parTrans" cxnId="{7A666803-4F87-4529-BEBC-9A097EFDD159}">
      <dgm:prSet/>
      <dgm:spPr/>
      <dgm:t>
        <a:bodyPr/>
        <a:lstStyle/>
        <a:p>
          <a:endParaRPr lang="en-US"/>
        </a:p>
      </dgm:t>
    </dgm:pt>
    <dgm:pt modelId="{06E487E7-9B5A-4C03-984B-24DD83ED8328}" type="sibTrans" cxnId="{7A666803-4F87-4529-BEBC-9A097EFDD159}">
      <dgm:prSet/>
      <dgm:spPr/>
      <dgm:t>
        <a:bodyPr/>
        <a:lstStyle/>
        <a:p>
          <a:endParaRPr lang="en-US"/>
        </a:p>
      </dgm:t>
    </dgm:pt>
    <dgm:pt modelId="{7B54959C-4616-40B6-B222-B18785B4FB11}">
      <dgm:prSet phldrT="[Text]" custT="1"/>
      <dgm:spPr/>
      <dgm:t>
        <a:bodyPr/>
        <a:lstStyle/>
        <a:p>
          <a:r>
            <a:rPr lang="en-US" sz="1400" dirty="0"/>
            <a:t>Improves how schools and centers welcome youth</a:t>
          </a:r>
        </a:p>
      </dgm:t>
    </dgm:pt>
    <dgm:pt modelId="{2A49E45B-8D07-47F4-A749-4E1F941DB156}" type="parTrans" cxnId="{8C0BFD37-B429-4655-9793-C5BF15B8833E}">
      <dgm:prSet/>
      <dgm:spPr/>
      <dgm:t>
        <a:bodyPr/>
        <a:lstStyle/>
        <a:p>
          <a:endParaRPr lang="en-US"/>
        </a:p>
      </dgm:t>
    </dgm:pt>
    <dgm:pt modelId="{7B281D41-69BE-4849-BB3A-12B4830E3E95}" type="sibTrans" cxnId="{8C0BFD37-B429-4655-9793-C5BF15B8833E}">
      <dgm:prSet/>
      <dgm:spPr/>
      <dgm:t>
        <a:bodyPr/>
        <a:lstStyle/>
        <a:p>
          <a:endParaRPr lang="en-US"/>
        </a:p>
      </dgm:t>
    </dgm:pt>
    <dgm:pt modelId="{E951201B-F0A6-4F42-A0E1-79CD9C920F90}">
      <dgm:prSet phldrT="[Text]" custT="1"/>
      <dgm:spPr/>
      <dgm:t>
        <a:bodyPr/>
        <a:lstStyle/>
        <a:p>
          <a:r>
            <a:rPr lang="en-US" sz="1600" b="1" dirty="0"/>
            <a:t>Connection</a:t>
          </a:r>
        </a:p>
      </dgm:t>
    </dgm:pt>
    <dgm:pt modelId="{27BF1A56-AAC9-4F45-9918-B8F681E21A3E}" type="parTrans" cxnId="{EA1A90BD-ED7A-450B-8639-C95E24C8AF71}">
      <dgm:prSet/>
      <dgm:spPr/>
      <dgm:t>
        <a:bodyPr/>
        <a:lstStyle/>
        <a:p>
          <a:endParaRPr lang="en-US"/>
        </a:p>
      </dgm:t>
    </dgm:pt>
    <dgm:pt modelId="{2F7AA099-7C42-485C-89CB-ADC7F69A14BE}" type="sibTrans" cxnId="{EA1A90BD-ED7A-450B-8639-C95E24C8AF71}">
      <dgm:prSet/>
      <dgm:spPr/>
      <dgm:t>
        <a:bodyPr/>
        <a:lstStyle/>
        <a:p>
          <a:endParaRPr lang="en-US"/>
        </a:p>
      </dgm:t>
    </dgm:pt>
    <dgm:pt modelId="{C49A8B8C-3F6E-40E3-9283-F8AAF9B08571}">
      <dgm:prSet phldrT="[Text]" custT="1"/>
      <dgm:spPr/>
      <dgm:t>
        <a:bodyPr/>
        <a:lstStyle/>
        <a:p>
          <a:r>
            <a:rPr lang="en-US" sz="1400" dirty="0"/>
            <a:t>Supports positive communication</a:t>
          </a:r>
        </a:p>
      </dgm:t>
    </dgm:pt>
    <dgm:pt modelId="{4F121AD7-6A24-4031-811B-08019D2E107B}" type="parTrans" cxnId="{1DBCBA09-D36A-4BF9-B07D-F14E5E42F9B8}">
      <dgm:prSet/>
      <dgm:spPr/>
      <dgm:t>
        <a:bodyPr/>
        <a:lstStyle/>
        <a:p>
          <a:endParaRPr lang="en-US"/>
        </a:p>
      </dgm:t>
    </dgm:pt>
    <dgm:pt modelId="{66C28D51-A39E-41F0-8217-DB5BB780BA67}" type="sibTrans" cxnId="{1DBCBA09-D36A-4BF9-B07D-F14E5E42F9B8}">
      <dgm:prSet/>
      <dgm:spPr/>
      <dgm:t>
        <a:bodyPr/>
        <a:lstStyle/>
        <a:p>
          <a:endParaRPr lang="en-US"/>
        </a:p>
      </dgm:t>
    </dgm:pt>
    <dgm:pt modelId="{2FB90D1E-B281-4C0B-8F69-55670B42D3B8}">
      <dgm:prSet phldrT="[Text]"/>
      <dgm:spPr/>
      <dgm:t>
        <a:bodyPr/>
        <a:lstStyle/>
        <a:p>
          <a:endParaRPr lang="en-US" sz="1100" dirty="0"/>
        </a:p>
      </dgm:t>
    </dgm:pt>
    <dgm:pt modelId="{5B8068ED-03DD-46EB-8025-96AA34766F2B}" type="parTrans" cxnId="{599CBB3A-5E85-4CF3-B13F-3E52DFE773A0}">
      <dgm:prSet/>
      <dgm:spPr/>
      <dgm:t>
        <a:bodyPr/>
        <a:lstStyle/>
        <a:p>
          <a:endParaRPr lang="en-US"/>
        </a:p>
      </dgm:t>
    </dgm:pt>
    <dgm:pt modelId="{24AEC2D9-18BD-424E-A343-C57DEE7B2975}" type="sibTrans" cxnId="{599CBB3A-5E85-4CF3-B13F-3E52DFE773A0}">
      <dgm:prSet/>
      <dgm:spPr/>
      <dgm:t>
        <a:bodyPr/>
        <a:lstStyle/>
        <a:p>
          <a:endParaRPr lang="en-US"/>
        </a:p>
      </dgm:t>
    </dgm:pt>
    <dgm:pt modelId="{5E5FAD71-A970-4082-A172-70EBFEEF45AC}">
      <dgm:prSet phldrT="[Text]" custT="1"/>
      <dgm:spPr/>
      <dgm:t>
        <a:bodyPr/>
        <a:lstStyle/>
        <a:p>
          <a:r>
            <a:rPr lang="en-US" sz="1400" dirty="0"/>
            <a:t>Youth as Positive Peer Influence</a:t>
          </a:r>
        </a:p>
      </dgm:t>
    </dgm:pt>
    <dgm:pt modelId="{73EF4928-466D-4A02-B808-0435F7AAF339}" type="parTrans" cxnId="{D24A2019-8D4D-4B83-A13A-90B820571DEE}">
      <dgm:prSet/>
      <dgm:spPr/>
      <dgm:t>
        <a:bodyPr/>
        <a:lstStyle/>
        <a:p>
          <a:endParaRPr lang="en-US"/>
        </a:p>
      </dgm:t>
    </dgm:pt>
    <dgm:pt modelId="{2FDBA101-AC40-449F-999D-9E5AB229DECF}" type="sibTrans" cxnId="{D24A2019-8D4D-4B83-A13A-90B820571DEE}">
      <dgm:prSet/>
      <dgm:spPr/>
      <dgm:t>
        <a:bodyPr/>
        <a:lstStyle/>
        <a:p>
          <a:endParaRPr lang="en-US"/>
        </a:p>
      </dgm:t>
    </dgm:pt>
    <dgm:pt modelId="{3DE35525-86A5-4501-8537-6BD739A41602}">
      <dgm:prSet phldrT="[Text]" custT="1"/>
      <dgm:spPr/>
      <dgm:t>
        <a:bodyPr/>
        <a:lstStyle/>
        <a:p>
          <a:r>
            <a:rPr lang="en-US" sz="1400" dirty="0"/>
            <a:t>Creates a team environment between the </a:t>
          </a:r>
          <a:r>
            <a:rPr lang="en-US" sz="1400" dirty="0" smtClean="0"/>
            <a:t>school, </a:t>
          </a:r>
          <a:r>
            <a:rPr lang="en-US" sz="1400" dirty="0"/>
            <a:t>the </a:t>
          </a:r>
          <a:r>
            <a:rPr lang="en-US" sz="1400" dirty="0" smtClean="0"/>
            <a:t>installation, </a:t>
          </a:r>
          <a:r>
            <a:rPr lang="en-US" sz="1400" dirty="0"/>
            <a:t>and the Family</a:t>
          </a:r>
        </a:p>
      </dgm:t>
    </dgm:pt>
    <dgm:pt modelId="{44264A5B-1B16-4D55-AD83-09C1DA28597D}" type="parTrans" cxnId="{E90B3706-7EA9-4521-BB80-2935E1C7C340}">
      <dgm:prSet/>
      <dgm:spPr/>
      <dgm:t>
        <a:bodyPr/>
        <a:lstStyle/>
        <a:p>
          <a:endParaRPr lang="en-US"/>
        </a:p>
      </dgm:t>
    </dgm:pt>
    <dgm:pt modelId="{F7DDFE04-5C54-49BB-8960-35B05C9C3ADD}" type="sibTrans" cxnId="{E90B3706-7EA9-4521-BB80-2935E1C7C340}">
      <dgm:prSet/>
      <dgm:spPr/>
      <dgm:t>
        <a:bodyPr/>
        <a:lstStyle/>
        <a:p>
          <a:endParaRPr lang="en-US"/>
        </a:p>
      </dgm:t>
    </dgm:pt>
    <dgm:pt modelId="{6456CC48-3675-496A-88BE-4FC8EF563DA0}">
      <dgm:prSet phldrT="[Text]" custT="1"/>
      <dgm:spPr/>
      <dgm:t>
        <a:bodyPr/>
        <a:lstStyle/>
        <a:p>
          <a:r>
            <a:rPr lang="en-US" sz="1400" dirty="0"/>
            <a:t>Creates a caring environment for youth as they move into a new community</a:t>
          </a:r>
        </a:p>
      </dgm:t>
    </dgm:pt>
    <dgm:pt modelId="{30E07413-F814-418E-9188-AB30DA7F89A2}" type="parTrans" cxnId="{57D873C9-A3B5-4A6E-B583-C30C902EB2E3}">
      <dgm:prSet/>
      <dgm:spPr/>
      <dgm:t>
        <a:bodyPr/>
        <a:lstStyle/>
        <a:p>
          <a:endParaRPr lang="en-US"/>
        </a:p>
      </dgm:t>
    </dgm:pt>
    <dgm:pt modelId="{382487D7-1B45-44DC-B25E-50B5426A1DBF}" type="sibTrans" cxnId="{57D873C9-A3B5-4A6E-B583-C30C902EB2E3}">
      <dgm:prSet/>
      <dgm:spPr/>
      <dgm:t>
        <a:bodyPr/>
        <a:lstStyle/>
        <a:p>
          <a:endParaRPr lang="en-US"/>
        </a:p>
      </dgm:t>
    </dgm:pt>
    <dgm:pt modelId="{91BABAC6-86C1-4BC3-9BCB-52F57021C31E}">
      <dgm:prSet phldrT="[Text]" custT="1"/>
      <dgm:spPr/>
      <dgm:t>
        <a:bodyPr/>
        <a:lstStyle/>
        <a:p>
          <a:r>
            <a:rPr lang="en-US" sz="1400" dirty="0"/>
            <a:t>Connects youth to their community</a:t>
          </a:r>
        </a:p>
      </dgm:t>
    </dgm:pt>
    <dgm:pt modelId="{2C96AAB8-8AC5-4C2E-83BE-5BEB25C54E38}" type="parTrans" cxnId="{DC64CB92-8025-4C8A-A08B-5E3C55B68459}">
      <dgm:prSet/>
      <dgm:spPr/>
      <dgm:t>
        <a:bodyPr/>
        <a:lstStyle/>
        <a:p>
          <a:endParaRPr lang="en-US"/>
        </a:p>
      </dgm:t>
    </dgm:pt>
    <dgm:pt modelId="{C7634D85-5CB7-4A5D-B29D-02432F46A4D4}" type="sibTrans" cxnId="{DC64CB92-8025-4C8A-A08B-5E3C55B68459}">
      <dgm:prSet/>
      <dgm:spPr/>
      <dgm:t>
        <a:bodyPr/>
        <a:lstStyle/>
        <a:p>
          <a:endParaRPr lang="en-US"/>
        </a:p>
      </dgm:t>
    </dgm:pt>
    <dgm:pt modelId="{CB255EB9-2E2B-4337-A3BD-7444A4F7EAF1}" type="pres">
      <dgm:prSet presAssocID="{E3428627-DB74-4A07-8DEC-938E8CBDF785}" presName="Name0" presStyleCnt="0">
        <dgm:presLayoutVars>
          <dgm:dir/>
          <dgm:resizeHandles val="exact"/>
        </dgm:presLayoutVars>
      </dgm:prSet>
      <dgm:spPr/>
      <dgm:t>
        <a:bodyPr/>
        <a:lstStyle/>
        <a:p>
          <a:endParaRPr lang="en-US"/>
        </a:p>
      </dgm:t>
    </dgm:pt>
    <dgm:pt modelId="{57C2712E-DAC3-46DD-91CA-9841B5641041}" type="pres">
      <dgm:prSet presAssocID="{3D07BF42-3485-4A15-A780-51CC37FC9ACF}" presName="composite" presStyleCnt="0"/>
      <dgm:spPr/>
      <dgm:t>
        <a:bodyPr/>
        <a:lstStyle/>
        <a:p>
          <a:endParaRPr lang="en-US"/>
        </a:p>
      </dgm:t>
    </dgm:pt>
    <dgm:pt modelId="{F36C4CC8-683C-466D-A11F-1D53475E08B0}" type="pres">
      <dgm:prSet presAssocID="{3D07BF42-3485-4A15-A780-51CC37FC9ACF}" presName="imagSh" presStyleLbl="bgImgPlace1" presStyleIdx="0" presStyleCnt="3" custLinFactNeighborY="-2408"/>
      <dgm:spPr>
        <a:blipFill>
          <a:blip xmlns:r="http://schemas.openxmlformats.org/officeDocument/2006/relationships" r:embed="rId1"/>
          <a:srcRect/>
          <a:stretch>
            <a:fillRect l="-17000" r="-17000"/>
          </a:stretch>
        </a:blipFill>
      </dgm:spPr>
      <dgm:t>
        <a:bodyPr/>
        <a:lstStyle/>
        <a:p>
          <a:endParaRPr lang="en-US"/>
        </a:p>
      </dgm:t>
    </dgm:pt>
    <dgm:pt modelId="{6F7DD4DB-A851-4EA7-8F49-D1E26E642AA7}" type="pres">
      <dgm:prSet presAssocID="{3D07BF42-3485-4A15-A780-51CC37FC9ACF}" presName="txNode" presStyleLbl="node1" presStyleIdx="0" presStyleCnt="3" custScaleY="110104" custLinFactNeighborY="10234">
        <dgm:presLayoutVars>
          <dgm:bulletEnabled val="1"/>
        </dgm:presLayoutVars>
      </dgm:prSet>
      <dgm:spPr/>
      <dgm:t>
        <a:bodyPr/>
        <a:lstStyle/>
        <a:p>
          <a:endParaRPr lang="en-US"/>
        </a:p>
      </dgm:t>
    </dgm:pt>
    <dgm:pt modelId="{3B0582F4-3632-4BC2-A5A4-8D582D4104A2}" type="pres">
      <dgm:prSet presAssocID="{DE737A60-404A-4FBA-9828-45A9FB53CED6}" presName="sibTrans" presStyleLbl="sibTrans2D1" presStyleIdx="0" presStyleCnt="2"/>
      <dgm:spPr/>
      <dgm:t>
        <a:bodyPr/>
        <a:lstStyle/>
        <a:p>
          <a:endParaRPr lang="en-US"/>
        </a:p>
      </dgm:t>
    </dgm:pt>
    <dgm:pt modelId="{9AA9D3F6-0E46-47BE-89E1-714268E0BA53}" type="pres">
      <dgm:prSet presAssocID="{DE737A60-404A-4FBA-9828-45A9FB53CED6}" presName="connTx" presStyleLbl="sibTrans2D1" presStyleIdx="0" presStyleCnt="2"/>
      <dgm:spPr/>
      <dgm:t>
        <a:bodyPr/>
        <a:lstStyle/>
        <a:p>
          <a:endParaRPr lang="en-US"/>
        </a:p>
      </dgm:t>
    </dgm:pt>
    <dgm:pt modelId="{1A422E9E-4A99-4790-8A94-D3B5DFA853A3}" type="pres">
      <dgm:prSet presAssocID="{E530D585-BD9B-4C80-8C30-A7D36D817481}" presName="composite" presStyleCnt="0"/>
      <dgm:spPr/>
      <dgm:t>
        <a:bodyPr/>
        <a:lstStyle/>
        <a:p>
          <a:endParaRPr lang="en-US"/>
        </a:p>
      </dgm:t>
    </dgm:pt>
    <dgm:pt modelId="{E7A3C39E-69D6-4D9E-B2C2-6C0938650DC8}" type="pres">
      <dgm:prSet presAssocID="{E530D585-BD9B-4C80-8C30-A7D36D817481}" presName="imagSh" presStyleLbl="bgImgPlace1" presStyleIdx="1" presStyleCnt="3" custLinFactNeighborY="-2408"/>
      <dgm:spPr>
        <a:blipFill dpi="0" rotWithShape="1">
          <a:blip xmlns:r="http://schemas.openxmlformats.org/officeDocument/2006/relationships" r:embed="rId2"/>
          <a:srcRect/>
          <a:stretch>
            <a:fillRect l="-8000" t="-1000" r="-25000" b="-15000"/>
          </a:stretch>
        </a:blipFill>
      </dgm:spPr>
      <dgm:t>
        <a:bodyPr/>
        <a:lstStyle/>
        <a:p>
          <a:endParaRPr lang="en-US"/>
        </a:p>
      </dgm:t>
    </dgm:pt>
    <dgm:pt modelId="{4AB0013B-7D9E-48E9-83A1-F7321E4A66D2}" type="pres">
      <dgm:prSet presAssocID="{E530D585-BD9B-4C80-8C30-A7D36D817481}" presName="txNode" presStyleLbl="node1" presStyleIdx="1" presStyleCnt="3" custLinFactNeighborY="10234">
        <dgm:presLayoutVars>
          <dgm:bulletEnabled val="1"/>
        </dgm:presLayoutVars>
      </dgm:prSet>
      <dgm:spPr/>
      <dgm:t>
        <a:bodyPr/>
        <a:lstStyle/>
        <a:p>
          <a:endParaRPr lang="en-US"/>
        </a:p>
      </dgm:t>
    </dgm:pt>
    <dgm:pt modelId="{E4F5E9FF-BB6C-4008-B144-791FEB313A7B}" type="pres">
      <dgm:prSet presAssocID="{06E487E7-9B5A-4C03-984B-24DD83ED8328}" presName="sibTrans" presStyleLbl="sibTrans2D1" presStyleIdx="1" presStyleCnt="2"/>
      <dgm:spPr/>
      <dgm:t>
        <a:bodyPr/>
        <a:lstStyle/>
        <a:p>
          <a:endParaRPr lang="en-US"/>
        </a:p>
      </dgm:t>
    </dgm:pt>
    <dgm:pt modelId="{E12E1023-4C10-4998-B329-49AD4004DAC9}" type="pres">
      <dgm:prSet presAssocID="{06E487E7-9B5A-4C03-984B-24DD83ED8328}" presName="connTx" presStyleLbl="sibTrans2D1" presStyleIdx="1" presStyleCnt="2"/>
      <dgm:spPr/>
      <dgm:t>
        <a:bodyPr/>
        <a:lstStyle/>
        <a:p>
          <a:endParaRPr lang="en-US"/>
        </a:p>
      </dgm:t>
    </dgm:pt>
    <dgm:pt modelId="{24D9C611-FB60-42DC-B1BF-D1671D6EECEC}" type="pres">
      <dgm:prSet presAssocID="{E951201B-F0A6-4F42-A0E1-79CD9C920F90}" presName="composite" presStyleCnt="0"/>
      <dgm:spPr/>
      <dgm:t>
        <a:bodyPr/>
        <a:lstStyle/>
        <a:p>
          <a:endParaRPr lang="en-US"/>
        </a:p>
      </dgm:t>
    </dgm:pt>
    <dgm:pt modelId="{35F48626-DC89-4FD0-A821-9727AE95846C}" type="pres">
      <dgm:prSet presAssocID="{E951201B-F0A6-4F42-A0E1-79CD9C920F90}" presName="imagSh" presStyleLbl="bgImgPlace1" presStyleIdx="2" presStyleCnt="3" custLinFactNeighborY="-240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1000" r="-41000"/>
          </a:stretch>
        </a:blipFill>
      </dgm:spPr>
      <dgm:t>
        <a:bodyPr/>
        <a:lstStyle/>
        <a:p>
          <a:endParaRPr lang="en-US"/>
        </a:p>
      </dgm:t>
    </dgm:pt>
    <dgm:pt modelId="{D94A269B-AE2E-4F53-9728-32815478FCA7}" type="pres">
      <dgm:prSet presAssocID="{E951201B-F0A6-4F42-A0E1-79CD9C920F90}" presName="txNode" presStyleLbl="node1" presStyleIdx="2" presStyleCnt="3" custScaleY="108347" custLinFactNeighborY="10234">
        <dgm:presLayoutVars>
          <dgm:bulletEnabled val="1"/>
        </dgm:presLayoutVars>
      </dgm:prSet>
      <dgm:spPr/>
      <dgm:t>
        <a:bodyPr/>
        <a:lstStyle/>
        <a:p>
          <a:endParaRPr lang="en-US"/>
        </a:p>
      </dgm:t>
    </dgm:pt>
  </dgm:ptLst>
  <dgm:cxnLst>
    <dgm:cxn modelId="{7A666803-4F87-4529-BEBC-9A097EFDD159}" srcId="{E3428627-DB74-4A07-8DEC-938E8CBDF785}" destId="{E530D585-BD9B-4C80-8C30-A7D36D817481}" srcOrd="1" destOrd="0" parTransId="{F4576B42-9E1A-4410-9DEE-E6CC5D217D48}" sibTransId="{06E487E7-9B5A-4C03-984B-24DD83ED8328}"/>
    <dgm:cxn modelId="{E880F197-552A-457C-83BB-9D492D73ABD5}" type="presOf" srcId="{E951201B-F0A6-4F42-A0E1-79CD9C920F90}" destId="{D94A269B-AE2E-4F53-9728-32815478FCA7}" srcOrd="0" destOrd="0" presId="urn:microsoft.com/office/officeart/2005/8/layout/hProcess10"/>
    <dgm:cxn modelId="{D6062C3B-BB56-49CB-B9AB-1E5BA317ADE8}" type="presOf" srcId="{6456CC48-3675-496A-88BE-4FC8EF563DA0}" destId="{4AB0013B-7D9E-48E9-83A1-F7321E4A66D2}" srcOrd="0" destOrd="2" presId="urn:microsoft.com/office/officeart/2005/8/layout/hProcess10"/>
    <dgm:cxn modelId="{7A2A350E-F383-4C49-8467-73823928BE14}" type="presOf" srcId="{9F1DFAFE-9194-4F1A-A605-F31EF8BDF291}" destId="{6F7DD4DB-A851-4EA7-8F49-D1E26E642AA7}" srcOrd="0" destOrd="2" presId="urn:microsoft.com/office/officeart/2005/8/layout/hProcess10"/>
    <dgm:cxn modelId="{42B579DD-90CA-43E2-9D3E-5E549B005147}" srcId="{3D07BF42-3485-4A15-A780-51CC37FC9ACF}" destId="{26773C7F-8851-4F84-A3AE-737FD2C65AB0}" srcOrd="0" destOrd="0" parTransId="{5D33BD11-D4CE-4257-8DBF-6B703062C350}" sibTransId="{500DBB35-AB0F-4668-86EC-049A397138EE}"/>
    <dgm:cxn modelId="{68415740-8795-4009-87D9-784019DA4ED7}" type="presOf" srcId="{E3428627-DB74-4A07-8DEC-938E8CBDF785}" destId="{CB255EB9-2E2B-4337-A3BD-7444A4F7EAF1}" srcOrd="0" destOrd="0" presId="urn:microsoft.com/office/officeart/2005/8/layout/hProcess10"/>
    <dgm:cxn modelId="{5D85507A-9A97-4064-8E9C-44D41B76E244}" srcId="{3D07BF42-3485-4A15-A780-51CC37FC9ACF}" destId="{9F1DFAFE-9194-4F1A-A605-F31EF8BDF291}" srcOrd="1" destOrd="0" parTransId="{E7891B91-5493-49A6-BD79-34663F1FF200}" sibTransId="{77BCD54D-06A2-40B1-951A-48AE1ED14AB8}"/>
    <dgm:cxn modelId="{57D873C9-A3B5-4A6E-B583-C30C902EB2E3}" srcId="{E530D585-BD9B-4C80-8C30-A7D36D817481}" destId="{6456CC48-3675-496A-88BE-4FC8EF563DA0}" srcOrd="1" destOrd="0" parTransId="{30E07413-F814-418E-9188-AB30DA7F89A2}" sibTransId="{382487D7-1B45-44DC-B25E-50B5426A1DBF}"/>
    <dgm:cxn modelId="{B51E7B24-6C36-4D0F-949D-FB8A252A3E37}" type="presOf" srcId="{7B54959C-4616-40B6-B222-B18785B4FB11}" destId="{4AB0013B-7D9E-48E9-83A1-F7321E4A66D2}" srcOrd="0" destOrd="1" presId="urn:microsoft.com/office/officeart/2005/8/layout/hProcess10"/>
    <dgm:cxn modelId="{01F320BA-58C0-4F69-B6F6-91769D843400}" srcId="{E3428627-DB74-4A07-8DEC-938E8CBDF785}" destId="{3D07BF42-3485-4A15-A780-51CC37FC9ACF}" srcOrd="0" destOrd="0" parTransId="{279D3538-FB98-4A8F-99F5-0D4F0DF575DC}" sibTransId="{DE737A60-404A-4FBA-9828-45A9FB53CED6}"/>
    <dgm:cxn modelId="{E90B3706-7EA9-4521-BB80-2935E1C7C340}" srcId="{E951201B-F0A6-4F42-A0E1-79CD9C920F90}" destId="{3DE35525-86A5-4501-8537-6BD739A41602}" srcOrd="1" destOrd="0" parTransId="{44264A5B-1B16-4D55-AD83-09C1DA28597D}" sibTransId="{F7DDFE04-5C54-49BB-8960-35B05C9C3ADD}"/>
    <dgm:cxn modelId="{DC64CB92-8025-4C8A-A08B-5E3C55B68459}" srcId="{E951201B-F0A6-4F42-A0E1-79CD9C920F90}" destId="{91BABAC6-86C1-4BC3-9BCB-52F57021C31E}" srcOrd="2" destOrd="0" parTransId="{2C96AAB8-8AC5-4C2E-83BE-5BEB25C54E38}" sibTransId="{C7634D85-5CB7-4A5D-B29D-02432F46A4D4}"/>
    <dgm:cxn modelId="{308E90FB-ABD1-4F46-9819-E99225458873}" type="presOf" srcId="{3D07BF42-3485-4A15-A780-51CC37FC9ACF}" destId="{6F7DD4DB-A851-4EA7-8F49-D1E26E642AA7}" srcOrd="0" destOrd="0" presId="urn:microsoft.com/office/officeart/2005/8/layout/hProcess10"/>
    <dgm:cxn modelId="{7F3555DB-9622-4697-BC38-C0474F2FCE66}" type="presOf" srcId="{26773C7F-8851-4F84-A3AE-737FD2C65AB0}" destId="{6F7DD4DB-A851-4EA7-8F49-D1E26E642AA7}" srcOrd="0" destOrd="1" presId="urn:microsoft.com/office/officeart/2005/8/layout/hProcess10"/>
    <dgm:cxn modelId="{8C0BFD37-B429-4655-9793-C5BF15B8833E}" srcId="{E530D585-BD9B-4C80-8C30-A7D36D817481}" destId="{7B54959C-4616-40B6-B222-B18785B4FB11}" srcOrd="0" destOrd="0" parTransId="{2A49E45B-8D07-47F4-A749-4E1F941DB156}" sibTransId="{7B281D41-69BE-4849-BB3A-12B4830E3E95}"/>
    <dgm:cxn modelId="{27361C2D-4A13-41BF-A4AF-A08155194332}" type="presOf" srcId="{06E487E7-9B5A-4C03-984B-24DD83ED8328}" destId="{E12E1023-4C10-4998-B329-49AD4004DAC9}" srcOrd="1" destOrd="0" presId="urn:microsoft.com/office/officeart/2005/8/layout/hProcess10"/>
    <dgm:cxn modelId="{1F6B0FD9-3A07-4F24-9D3C-882B4C9368AE}" type="presOf" srcId="{5E5FAD71-A970-4082-A172-70EBFEEF45AC}" destId="{6F7DD4DB-A851-4EA7-8F49-D1E26E642AA7}" srcOrd="0" destOrd="3" presId="urn:microsoft.com/office/officeart/2005/8/layout/hProcess10"/>
    <dgm:cxn modelId="{EA1A90BD-ED7A-450B-8639-C95E24C8AF71}" srcId="{E3428627-DB74-4A07-8DEC-938E8CBDF785}" destId="{E951201B-F0A6-4F42-A0E1-79CD9C920F90}" srcOrd="2" destOrd="0" parTransId="{27BF1A56-AAC9-4F45-9918-B8F681E21A3E}" sibTransId="{2F7AA099-7C42-485C-89CB-ADC7F69A14BE}"/>
    <dgm:cxn modelId="{599CBB3A-5E85-4CF3-B13F-3E52DFE773A0}" srcId="{E951201B-F0A6-4F42-A0E1-79CD9C920F90}" destId="{2FB90D1E-B281-4C0B-8F69-55670B42D3B8}" srcOrd="3" destOrd="0" parTransId="{5B8068ED-03DD-46EB-8025-96AA34766F2B}" sibTransId="{24AEC2D9-18BD-424E-A343-C57DEE7B2975}"/>
    <dgm:cxn modelId="{1DBCBA09-D36A-4BF9-B07D-F14E5E42F9B8}" srcId="{E951201B-F0A6-4F42-A0E1-79CD9C920F90}" destId="{C49A8B8C-3F6E-40E3-9283-F8AAF9B08571}" srcOrd="0" destOrd="0" parTransId="{4F121AD7-6A24-4031-811B-08019D2E107B}" sibTransId="{66C28D51-A39E-41F0-8217-DB5BB780BA67}"/>
    <dgm:cxn modelId="{B7789FAD-15F5-4C13-874C-C97919260213}" type="presOf" srcId="{3DE35525-86A5-4501-8537-6BD739A41602}" destId="{D94A269B-AE2E-4F53-9728-32815478FCA7}" srcOrd="0" destOrd="2" presId="urn:microsoft.com/office/officeart/2005/8/layout/hProcess10"/>
    <dgm:cxn modelId="{A919490D-B56F-418A-BDAC-91B9DB406E7E}" type="presOf" srcId="{06E487E7-9B5A-4C03-984B-24DD83ED8328}" destId="{E4F5E9FF-BB6C-4008-B144-791FEB313A7B}" srcOrd="0" destOrd="0" presId="urn:microsoft.com/office/officeart/2005/8/layout/hProcess10"/>
    <dgm:cxn modelId="{7FA2C543-697C-4139-ADAC-CFC4E8D627BD}" type="presOf" srcId="{E530D585-BD9B-4C80-8C30-A7D36D817481}" destId="{4AB0013B-7D9E-48E9-83A1-F7321E4A66D2}" srcOrd="0" destOrd="0" presId="urn:microsoft.com/office/officeart/2005/8/layout/hProcess10"/>
    <dgm:cxn modelId="{40FCCB22-6A99-4FDF-8EBF-B2CC431856E8}" type="presOf" srcId="{DE737A60-404A-4FBA-9828-45A9FB53CED6}" destId="{3B0582F4-3632-4BC2-A5A4-8D582D4104A2}" srcOrd="0" destOrd="0" presId="urn:microsoft.com/office/officeart/2005/8/layout/hProcess10"/>
    <dgm:cxn modelId="{D24A2019-8D4D-4B83-A13A-90B820571DEE}" srcId="{3D07BF42-3485-4A15-A780-51CC37FC9ACF}" destId="{5E5FAD71-A970-4082-A172-70EBFEEF45AC}" srcOrd="2" destOrd="0" parTransId="{73EF4928-466D-4A02-B808-0435F7AAF339}" sibTransId="{2FDBA101-AC40-449F-999D-9E5AB229DECF}"/>
    <dgm:cxn modelId="{F9A405B5-362D-4C80-ACAA-16C53877876E}" type="presOf" srcId="{91BABAC6-86C1-4BC3-9BCB-52F57021C31E}" destId="{D94A269B-AE2E-4F53-9728-32815478FCA7}" srcOrd="0" destOrd="3" presId="urn:microsoft.com/office/officeart/2005/8/layout/hProcess10"/>
    <dgm:cxn modelId="{C3EE36EF-8947-496C-9DD7-180D0C1292AF}" type="presOf" srcId="{2FB90D1E-B281-4C0B-8F69-55670B42D3B8}" destId="{D94A269B-AE2E-4F53-9728-32815478FCA7}" srcOrd="0" destOrd="4" presId="urn:microsoft.com/office/officeart/2005/8/layout/hProcess10"/>
    <dgm:cxn modelId="{934F09E6-137D-4C1F-BA87-142E508ABDFB}" type="presOf" srcId="{C49A8B8C-3F6E-40E3-9283-F8AAF9B08571}" destId="{D94A269B-AE2E-4F53-9728-32815478FCA7}" srcOrd="0" destOrd="1" presId="urn:microsoft.com/office/officeart/2005/8/layout/hProcess10"/>
    <dgm:cxn modelId="{C17CD4B4-8568-4578-89D5-377636072BC9}" type="presOf" srcId="{DE737A60-404A-4FBA-9828-45A9FB53CED6}" destId="{9AA9D3F6-0E46-47BE-89E1-714268E0BA53}" srcOrd="1" destOrd="0" presId="urn:microsoft.com/office/officeart/2005/8/layout/hProcess10"/>
    <dgm:cxn modelId="{E0C9FB92-6F67-411B-AFE6-B7EAA375055F}" type="presParOf" srcId="{CB255EB9-2E2B-4337-A3BD-7444A4F7EAF1}" destId="{57C2712E-DAC3-46DD-91CA-9841B5641041}" srcOrd="0" destOrd="0" presId="urn:microsoft.com/office/officeart/2005/8/layout/hProcess10"/>
    <dgm:cxn modelId="{72441529-9467-4DD4-A108-36CCCF58DDCB}" type="presParOf" srcId="{57C2712E-DAC3-46DD-91CA-9841B5641041}" destId="{F36C4CC8-683C-466D-A11F-1D53475E08B0}" srcOrd="0" destOrd="0" presId="urn:microsoft.com/office/officeart/2005/8/layout/hProcess10"/>
    <dgm:cxn modelId="{A7600ABF-65CC-4F6D-8FD4-E8F0729B9878}" type="presParOf" srcId="{57C2712E-DAC3-46DD-91CA-9841B5641041}" destId="{6F7DD4DB-A851-4EA7-8F49-D1E26E642AA7}" srcOrd="1" destOrd="0" presId="urn:microsoft.com/office/officeart/2005/8/layout/hProcess10"/>
    <dgm:cxn modelId="{DC2D0A40-72BE-420D-880F-BD3B86BE50E0}" type="presParOf" srcId="{CB255EB9-2E2B-4337-A3BD-7444A4F7EAF1}" destId="{3B0582F4-3632-4BC2-A5A4-8D582D4104A2}" srcOrd="1" destOrd="0" presId="urn:microsoft.com/office/officeart/2005/8/layout/hProcess10"/>
    <dgm:cxn modelId="{93571FD6-188E-45E3-AB1D-56D6FB152F23}" type="presParOf" srcId="{3B0582F4-3632-4BC2-A5A4-8D582D4104A2}" destId="{9AA9D3F6-0E46-47BE-89E1-714268E0BA53}" srcOrd="0" destOrd="0" presId="urn:microsoft.com/office/officeart/2005/8/layout/hProcess10"/>
    <dgm:cxn modelId="{13513BEB-2E17-475B-8048-8BB36EF3918D}" type="presParOf" srcId="{CB255EB9-2E2B-4337-A3BD-7444A4F7EAF1}" destId="{1A422E9E-4A99-4790-8A94-D3B5DFA853A3}" srcOrd="2" destOrd="0" presId="urn:microsoft.com/office/officeart/2005/8/layout/hProcess10"/>
    <dgm:cxn modelId="{44AD8328-67A8-40CC-8573-5254052F0716}" type="presParOf" srcId="{1A422E9E-4A99-4790-8A94-D3B5DFA853A3}" destId="{E7A3C39E-69D6-4D9E-B2C2-6C0938650DC8}" srcOrd="0" destOrd="0" presId="urn:microsoft.com/office/officeart/2005/8/layout/hProcess10"/>
    <dgm:cxn modelId="{9B1C4196-5FB1-45F9-9F43-0A3B40CE980D}" type="presParOf" srcId="{1A422E9E-4A99-4790-8A94-D3B5DFA853A3}" destId="{4AB0013B-7D9E-48E9-83A1-F7321E4A66D2}" srcOrd="1" destOrd="0" presId="urn:microsoft.com/office/officeart/2005/8/layout/hProcess10"/>
    <dgm:cxn modelId="{057FB5BF-4BAF-4DC3-847B-E83EE140BE5B}" type="presParOf" srcId="{CB255EB9-2E2B-4337-A3BD-7444A4F7EAF1}" destId="{E4F5E9FF-BB6C-4008-B144-791FEB313A7B}" srcOrd="3" destOrd="0" presId="urn:microsoft.com/office/officeart/2005/8/layout/hProcess10"/>
    <dgm:cxn modelId="{03308A0F-03FA-4F04-A974-4D5E3B910AB3}" type="presParOf" srcId="{E4F5E9FF-BB6C-4008-B144-791FEB313A7B}" destId="{E12E1023-4C10-4998-B329-49AD4004DAC9}" srcOrd="0" destOrd="0" presId="urn:microsoft.com/office/officeart/2005/8/layout/hProcess10"/>
    <dgm:cxn modelId="{6F94934E-D5A7-4311-9516-8F46C0CA27F2}" type="presParOf" srcId="{CB255EB9-2E2B-4337-A3BD-7444A4F7EAF1}" destId="{24D9C611-FB60-42DC-B1BF-D1671D6EECEC}" srcOrd="4" destOrd="0" presId="urn:microsoft.com/office/officeart/2005/8/layout/hProcess10"/>
    <dgm:cxn modelId="{DFCB848D-376D-4060-B7B3-D5F8AE430685}" type="presParOf" srcId="{24D9C611-FB60-42DC-B1BF-D1671D6EECEC}" destId="{35F48626-DC89-4FD0-A821-9727AE95846C}" srcOrd="0" destOrd="0" presId="urn:microsoft.com/office/officeart/2005/8/layout/hProcess10"/>
    <dgm:cxn modelId="{5202A1A2-AC7F-4AE1-9867-A984022C935F}" type="presParOf" srcId="{24D9C611-FB60-42DC-B1BF-D1671D6EECEC}" destId="{D94A269B-AE2E-4F53-9728-32815478FCA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2F2987-1074-468D-9F2C-185CB7A0D99E}" type="doc">
      <dgm:prSet loTypeId="urn:microsoft.com/office/officeart/2008/layout/AscendingPictureAccentProcess" loCatId="picture" qsTypeId="urn:microsoft.com/office/officeart/2005/8/quickstyle/simple1" qsCatId="simple" csTypeId="urn:microsoft.com/office/officeart/2005/8/colors/colorful1" csCatId="colorful" phldr="1"/>
      <dgm:spPr/>
      <dgm:t>
        <a:bodyPr/>
        <a:lstStyle/>
        <a:p>
          <a:endParaRPr lang="en-US"/>
        </a:p>
      </dgm:t>
    </dgm:pt>
    <dgm:pt modelId="{5D6EA936-18E6-42CD-ABD0-71A70495E25E}">
      <dgm:prSet phldrT="[Text]"/>
      <dgm:spPr/>
      <dgm:t>
        <a:bodyPr/>
        <a:lstStyle/>
        <a:p>
          <a:r>
            <a:rPr lang="en-US" dirty="0"/>
            <a:t>Reduced Youth Risk Behavior </a:t>
          </a:r>
        </a:p>
      </dgm:t>
    </dgm:pt>
    <dgm:pt modelId="{EA8DD38D-494E-4C68-9E3B-292CA5B8464F}" type="parTrans" cxnId="{A5915145-EDB9-40A0-B1FA-1BA769B7ADF1}">
      <dgm:prSet/>
      <dgm:spPr/>
      <dgm:t>
        <a:bodyPr/>
        <a:lstStyle/>
        <a:p>
          <a:endParaRPr lang="en-US"/>
        </a:p>
      </dgm:t>
    </dgm:pt>
    <dgm:pt modelId="{50D40172-964B-4A19-88BA-BFE829A79E15}" type="sibTrans" cxnId="{A5915145-EDB9-40A0-B1FA-1BA769B7ADF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1305C0A3-38A5-407A-AE85-B8003632F6F9}">
      <dgm:prSet phldrT="[Text]"/>
      <dgm:spPr/>
      <dgm:t>
        <a:bodyPr/>
        <a:lstStyle/>
        <a:p>
          <a:r>
            <a:rPr lang="en-US" dirty="0"/>
            <a:t>Reduced Stress in Youth and Parents</a:t>
          </a:r>
        </a:p>
      </dgm:t>
    </dgm:pt>
    <dgm:pt modelId="{4CE8B2A0-924F-40F1-AEA7-FAA260EA4C5B}" type="parTrans" cxnId="{86A4FA15-9B2B-4123-A9C6-A522A659BADF}">
      <dgm:prSet/>
      <dgm:spPr/>
      <dgm:t>
        <a:bodyPr/>
        <a:lstStyle/>
        <a:p>
          <a:endParaRPr lang="en-US"/>
        </a:p>
      </dgm:t>
    </dgm:pt>
    <dgm:pt modelId="{2511626F-0476-4C4C-BD4F-840AFDDBC82E}" type="sibTrans" cxnId="{86A4FA15-9B2B-4123-A9C6-A522A659BADF}">
      <dgm:prSet/>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t>
        <a:bodyPr/>
        <a:lstStyle/>
        <a:p>
          <a:endParaRPr lang="en-US"/>
        </a:p>
      </dgm:t>
    </dgm:pt>
    <dgm:pt modelId="{70E19455-823E-463C-A6BC-6CEB4A72E8BC}">
      <dgm:prSet phldrT="[Text]"/>
      <dgm:spPr/>
      <dgm:t>
        <a:bodyPr/>
        <a:lstStyle/>
        <a:p>
          <a:r>
            <a:rPr lang="en-US" dirty="0"/>
            <a:t>Increased School Achievement</a:t>
          </a:r>
        </a:p>
      </dgm:t>
    </dgm:pt>
    <dgm:pt modelId="{4BF84966-073F-45DA-9B11-80F760B6DB50}" type="parTrans" cxnId="{F7075CEF-8203-441E-9673-0952883E47C8}">
      <dgm:prSet/>
      <dgm:spPr/>
      <dgm:t>
        <a:bodyPr/>
        <a:lstStyle/>
        <a:p>
          <a:endParaRPr lang="en-US"/>
        </a:p>
      </dgm:t>
    </dgm:pt>
    <dgm:pt modelId="{7AD8C3C1-3297-423D-A096-7094C29D76E8}" type="sibTrans" cxnId="{F7075CEF-8203-441E-9673-0952883E47C8}">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D0DCF396-62AD-4202-809E-537A4B2C022B}">
      <dgm:prSet phldrT="[Text]"/>
      <dgm:spPr/>
      <dgm:t>
        <a:bodyPr/>
        <a:lstStyle/>
        <a:p>
          <a:r>
            <a:rPr lang="en-US" dirty="0" smtClean="0"/>
            <a:t>Build Resilience</a:t>
          </a:r>
          <a:endParaRPr lang="en-US" dirty="0"/>
        </a:p>
      </dgm:t>
    </dgm:pt>
    <dgm:pt modelId="{96C1C805-FD48-44A6-BD25-3E0CFC9FFF02}" type="parTrans" cxnId="{A53694C6-E47F-4F57-803C-B88D80D8B517}">
      <dgm:prSet/>
      <dgm:spPr/>
      <dgm:t>
        <a:bodyPr/>
        <a:lstStyle/>
        <a:p>
          <a:endParaRPr lang="en-US"/>
        </a:p>
      </dgm:t>
    </dgm:pt>
    <dgm:pt modelId="{1712D176-AA71-47C1-A58B-8E840C22480E}" type="sibTrans" cxnId="{A53694C6-E47F-4F57-803C-B88D80D8B517}">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9988DBED-D3B0-4F63-BAEB-0EF134D4DEBF}" type="pres">
      <dgm:prSet presAssocID="{E82F2987-1074-468D-9F2C-185CB7A0D99E}" presName="Name0" presStyleCnt="0">
        <dgm:presLayoutVars>
          <dgm:chMax val="7"/>
          <dgm:chPref val="7"/>
          <dgm:dir/>
        </dgm:presLayoutVars>
      </dgm:prSet>
      <dgm:spPr/>
      <dgm:t>
        <a:bodyPr/>
        <a:lstStyle/>
        <a:p>
          <a:endParaRPr lang="en-US"/>
        </a:p>
      </dgm:t>
    </dgm:pt>
    <dgm:pt modelId="{520C1CBE-FD28-4602-83CC-2EC738165320}" type="pres">
      <dgm:prSet presAssocID="{E82F2987-1074-468D-9F2C-185CB7A0D99E}" presName="dot1" presStyleLbl="alignNode1" presStyleIdx="0" presStyleCnt="13"/>
      <dgm:spPr/>
      <dgm:t>
        <a:bodyPr/>
        <a:lstStyle/>
        <a:p>
          <a:endParaRPr lang="en-US"/>
        </a:p>
      </dgm:t>
    </dgm:pt>
    <dgm:pt modelId="{010E6998-8D18-45E0-8A67-8E1A09525AB4}" type="pres">
      <dgm:prSet presAssocID="{E82F2987-1074-468D-9F2C-185CB7A0D99E}" presName="dot2" presStyleLbl="alignNode1" presStyleIdx="1" presStyleCnt="13"/>
      <dgm:spPr/>
      <dgm:t>
        <a:bodyPr/>
        <a:lstStyle/>
        <a:p>
          <a:endParaRPr lang="en-US"/>
        </a:p>
      </dgm:t>
    </dgm:pt>
    <dgm:pt modelId="{E5E485AB-1CF3-4EEA-8736-CF962892B9A5}" type="pres">
      <dgm:prSet presAssocID="{E82F2987-1074-468D-9F2C-185CB7A0D99E}" presName="dot3" presStyleLbl="alignNode1" presStyleIdx="2" presStyleCnt="13"/>
      <dgm:spPr/>
      <dgm:t>
        <a:bodyPr/>
        <a:lstStyle/>
        <a:p>
          <a:endParaRPr lang="en-US"/>
        </a:p>
      </dgm:t>
    </dgm:pt>
    <dgm:pt modelId="{2DDFB0DE-EC90-479F-88BC-4492FEFE0B7A}" type="pres">
      <dgm:prSet presAssocID="{E82F2987-1074-468D-9F2C-185CB7A0D99E}" presName="dot4" presStyleLbl="alignNode1" presStyleIdx="3" presStyleCnt="13"/>
      <dgm:spPr/>
      <dgm:t>
        <a:bodyPr/>
        <a:lstStyle/>
        <a:p>
          <a:endParaRPr lang="en-US"/>
        </a:p>
      </dgm:t>
    </dgm:pt>
    <dgm:pt modelId="{F9B2915A-E695-4ACB-BBED-8201F6851815}" type="pres">
      <dgm:prSet presAssocID="{E82F2987-1074-468D-9F2C-185CB7A0D99E}" presName="dot5" presStyleLbl="alignNode1" presStyleIdx="4" presStyleCnt="13"/>
      <dgm:spPr/>
      <dgm:t>
        <a:bodyPr/>
        <a:lstStyle/>
        <a:p>
          <a:endParaRPr lang="en-US"/>
        </a:p>
      </dgm:t>
    </dgm:pt>
    <dgm:pt modelId="{BF47098C-8C7E-4281-A40D-C27207F78F3A}" type="pres">
      <dgm:prSet presAssocID="{E82F2987-1074-468D-9F2C-185CB7A0D99E}" presName="dot6" presStyleLbl="alignNode1" presStyleIdx="5" presStyleCnt="13"/>
      <dgm:spPr/>
      <dgm:t>
        <a:bodyPr/>
        <a:lstStyle/>
        <a:p>
          <a:endParaRPr lang="en-US"/>
        </a:p>
      </dgm:t>
    </dgm:pt>
    <dgm:pt modelId="{EA182DED-7A54-4574-B53E-2F3A824841FF}" type="pres">
      <dgm:prSet presAssocID="{E82F2987-1074-468D-9F2C-185CB7A0D99E}" presName="dotArrow1" presStyleLbl="alignNode1" presStyleIdx="6" presStyleCnt="13"/>
      <dgm:spPr/>
      <dgm:t>
        <a:bodyPr/>
        <a:lstStyle/>
        <a:p>
          <a:endParaRPr lang="en-US"/>
        </a:p>
      </dgm:t>
    </dgm:pt>
    <dgm:pt modelId="{367CA857-035E-4275-942C-6257470B0A8F}" type="pres">
      <dgm:prSet presAssocID="{E82F2987-1074-468D-9F2C-185CB7A0D99E}" presName="dotArrow2" presStyleLbl="alignNode1" presStyleIdx="7" presStyleCnt="13"/>
      <dgm:spPr/>
      <dgm:t>
        <a:bodyPr/>
        <a:lstStyle/>
        <a:p>
          <a:endParaRPr lang="en-US"/>
        </a:p>
      </dgm:t>
    </dgm:pt>
    <dgm:pt modelId="{09D7ACC8-1673-4D9B-BE59-DE465B4D02B0}" type="pres">
      <dgm:prSet presAssocID="{E82F2987-1074-468D-9F2C-185CB7A0D99E}" presName="dotArrow3" presStyleLbl="alignNode1" presStyleIdx="8" presStyleCnt="13"/>
      <dgm:spPr/>
      <dgm:t>
        <a:bodyPr/>
        <a:lstStyle/>
        <a:p>
          <a:endParaRPr lang="en-US"/>
        </a:p>
      </dgm:t>
    </dgm:pt>
    <dgm:pt modelId="{D2EBB046-DCF4-4740-8BA5-E225C82A151B}" type="pres">
      <dgm:prSet presAssocID="{E82F2987-1074-468D-9F2C-185CB7A0D99E}" presName="dotArrow4" presStyleLbl="alignNode1" presStyleIdx="9" presStyleCnt="13"/>
      <dgm:spPr/>
      <dgm:t>
        <a:bodyPr/>
        <a:lstStyle/>
        <a:p>
          <a:endParaRPr lang="en-US"/>
        </a:p>
      </dgm:t>
    </dgm:pt>
    <dgm:pt modelId="{DEC04F21-A5A7-4520-94B2-F18EB4DC4AE8}" type="pres">
      <dgm:prSet presAssocID="{E82F2987-1074-468D-9F2C-185CB7A0D99E}" presName="dotArrow5" presStyleLbl="alignNode1" presStyleIdx="10" presStyleCnt="13"/>
      <dgm:spPr/>
      <dgm:t>
        <a:bodyPr/>
        <a:lstStyle/>
        <a:p>
          <a:endParaRPr lang="en-US"/>
        </a:p>
      </dgm:t>
    </dgm:pt>
    <dgm:pt modelId="{7ECA52B0-AFCA-4A0B-870D-6FCD4F9766DA}" type="pres">
      <dgm:prSet presAssocID="{E82F2987-1074-468D-9F2C-185CB7A0D99E}" presName="dotArrow6" presStyleLbl="alignNode1" presStyleIdx="11" presStyleCnt="13"/>
      <dgm:spPr/>
      <dgm:t>
        <a:bodyPr/>
        <a:lstStyle/>
        <a:p>
          <a:endParaRPr lang="en-US"/>
        </a:p>
      </dgm:t>
    </dgm:pt>
    <dgm:pt modelId="{0F94C6A1-6D6F-4B86-9DC8-E42E7623743A}" type="pres">
      <dgm:prSet presAssocID="{E82F2987-1074-468D-9F2C-185CB7A0D99E}" presName="dotArrow7" presStyleLbl="alignNode1" presStyleIdx="12" presStyleCnt="13"/>
      <dgm:spPr/>
      <dgm:t>
        <a:bodyPr/>
        <a:lstStyle/>
        <a:p>
          <a:endParaRPr lang="en-US"/>
        </a:p>
      </dgm:t>
    </dgm:pt>
    <dgm:pt modelId="{48FE6D80-D4B5-41EC-ABD6-F7E7033B4A66}" type="pres">
      <dgm:prSet presAssocID="{D0DCF396-62AD-4202-809E-537A4B2C022B}" presName="parTx1" presStyleLbl="node1" presStyleIdx="0" presStyleCnt="4"/>
      <dgm:spPr/>
      <dgm:t>
        <a:bodyPr/>
        <a:lstStyle/>
        <a:p>
          <a:endParaRPr lang="en-US"/>
        </a:p>
      </dgm:t>
    </dgm:pt>
    <dgm:pt modelId="{9ABD7D6D-D207-47B0-9D6B-2A1139E70F6E}" type="pres">
      <dgm:prSet presAssocID="{1712D176-AA71-47C1-A58B-8E840C22480E}" presName="picture1" presStyleCnt="0"/>
      <dgm:spPr/>
      <dgm:t>
        <a:bodyPr/>
        <a:lstStyle/>
        <a:p>
          <a:endParaRPr lang="en-US"/>
        </a:p>
      </dgm:t>
    </dgm:pt>
    <dgm:pt modelId="{3736503B-1CF2-46EC-90BB-42E73518D008}" type="pres">
      <dgm:prSet presAssocID="{1712D176-AA71-47C1-A58B-8E840C22480E}" presName="imageRepeatNode" presStyleLbl="fgImgPlace1" presStyleIdx="0" presStyleCnt="4"/>
      <dgm:spPr/>
      <dgm:t>
        <a:bodyPr/>
        <a:lstStyle/>
        <a:p>
          <a:endParaRPr lang="en-US"/>
        </a:p>
      </dgm:t>
    </dgm:pt>
    <dgm:pt modelId="{DFABA06C-DC11-4E2C-BBF5-ADF44D022FB8}" type="pres">
      <dgm:prSet presAssocID="{5D6EA936-18E6-42CD-ABD0-71A70495E25E}" presName="parTx2" presStyleLbl="node1" presStyleIdx="1" presStyleCnt="4"/>
      <dgm:spPr/>
      <dgm:t>
        <a:bodyPr/>
        <a:lstStyle/>
        <a:p>
          <a:endParaRPr lang="en-US"/>
        </a:p>
      </dgm:t>
    </dgm:pt>
    <dgm:pt modelId="{3FE4EA08-4A58-4511-83C6-550DA9CA6DAF}" type="pres">
      <dgm:prSet presAssocID="{50D40172-964B-4A19-88BA-BFE829A79E15}" presName="picture2" presStyleCnt="0"/>
      <dgm:spPr/>
      <dgm:t>
        <a:bodyPr/>
        <a:lstStyle/>
        <a:p>
          <a:endParaRPr lang="en-US"/>
        </a:p>
      </dgm:t>
    </dgm:pt>
    <dgm:pt modelId="{7484E735-F9FB-443C-9151-66918D110C28}" type="pres">
      <dgm:prSet presAssocID="{50D40172-964B-4A19-88BA-BFE829A79E15}" presName="imageRepeatNode" presStyleLbl="fgImgPlace1" presStyleIdx="1" presStyleCnt="4"/>
      <dgm:spPr/>
      <dgm:t>
        <a:bodyPr/>
        <a:lstStyle/>
        <a:p>
          <a:endParaRPr lang="en-US"/>
        </a:p>
      </dgm:t>
    </dgm:pt>
    <dgm:pt modelId="{137D5546-1D41-437A-9F1D-2B7FFDCC0D72}" type="pres">
      <dgm:prSet presAssocID="{1305C0A3-38A5-407A-AE85-B8003632F6F9}" presName="parTx3" presStyleLbl="node1" presStyleIdx="2" presStyleCnt="4"/>
      <dgm:spPr/>
      <dgm:t>
        <a:bodyPr/>
        <a:lstStyle/>
        <a:p>
          <a:endParaRPr lang="en-US"/>
        </a:p>
      </dgm:t>
    </dgm:pt>
    <dgm:pt modelId="{99F09D66-9C13-4BDD-B811-69608BB06F31}" type="pres">
      <dgm:prSet presAssocID="{2511626F-0476-4C4C-BD4F-840AFDDBC82E}" presName="picture3" presStyleCnt="0"/>
      <dgm:spPr/>
      <dgm:t>
        <a:bodyPr/>
        <a:lstStyle/>
        <a:p>
          <a:endParaRPr lang="en-US"/>
        </a:p>
      </dgm:t>
    </dgm:pt>
    <dgm:pt modelId="{A8743F87-18C6-4042-B53E-2686518D8E85}" type="pres">
      <dgm:prSet presAssocID="{2511626F-0476-4C4C-BD4F-840AFDDBC82E}" presName="imageRepeatNode" presStyleLbl="fgImgPlace1" presStyleIdx="2" presStyleCnt="4"/>
      <dgm:spPr/>
      <dgm:t>
        <a:bodyPr/>
        <a:lstStyle/>
        <a:p>
          <a:endParaRPr lang="en-US"/>
        </a:p>
      </dgm:t>
    </dgm:pt>
    <dgm:pt modelId="{4CC7CD4A-0161-4F16-B17A-4E6EFBC819A2}" type="pres">
      <dgm:prSet presAssocID="{70E19455-823E-463C-A6BC-6CEB4A72E8BC}" presName="parTx4" presStyleLbl="node1" presStyleIdx="3" presStyleCnt="4"/>
      <dgm:spPr/>
      <dgm:t>
        <a:bodyPr/>
        <a:lstStyle/>
        <a:p>
          <a:endParaRPr lang="en-US"/>
        </a:p>
      </dgm:t>
    </dgm:pt>
    <dgm:pt modelId="{03754339-505C-45D5-839A-1238B72E3813}" type="pres">
      <dgm:prSet presAssocID="{7AD8C3C1-3297-423D-A096-7094C29D76E8}" presName="picture4" presStyleCnt="0"/>
      <dgm:spPr/>
      <dgm:t>
        <a:bodyPr/>
        <a:lstStyle/>
        <a:p>
          <a:endParaRPr lang="en-US"/>
        </a:p>
      </dgm:t>
    </dgm:pt>
    <dgm:pt modelId="{F93394C2-A90E-4F9E-9AF3-81EA06127A98}" type="pres">
      <dgm:prSet presAssocID="{7AD8C3C1-3297-423D-A096-7094C29D76E8}" presName="imageRepeatNode" presStyleLbl="fgImgPlace1" presStyleIdx="3" presStyleCnt="4"/>
      <dgm:spPr/>
      <dgm:t>
        <a:bodyPr/>
        <a:lstStyle/>
        <a:p>
          <a:endParaRPr lang="en-US"/>
        </a:p>
      </dgm:t>
    </dgm:pt>
  </dgm:ptLst>
  <dgm:cxnLst>
    <dgm:cxn modelId="{A53694C6-E47F-4F57-803C-B88D80D8B517}" srcId="{E82F2987-1074-468D-9F2C-185CB7A0D99E}" destId="{D0DCF396-62AD-4202-809E-537A4B2C022B}" srcOrd="0" destOrd="0" parTransId="{96C1C805-FD48-44A6-BD25-3E0CFC9FFF02}" sibTransId="{1712D176-AA71-47C1-A58B-8E840C22480E}"/>
    <dgm:cxn modelId="{86A4FA15-9B2B-4123-A9C6-A522A659BADF}" srcId="{E82F2987-1074-468D-9F2C-185CB7A0D99E}" destId="{1305C0A3-38A5-407A-AE85-B8003632F6F9}" srcOrd="2" destOrd="0" parTransId="{4CE8B2A0-924F-40F1-AEA7-FAA260EA4C5B}" sibTransId="{2511626F-0476-4C4C-BD4F-840AFDDBC82E}"/>
    <dgm:cxn modelId="{83073842-3710-44F0-A196-A455D779B156}" type="presOf" srcId="{50D40172-964B-4A19-88BA-BFE829A79E15}" destId="{7484E735-F9FB-443C-9151-66918D110C28}" srcOrd="0" destOrd="0" presId="urn:microsoft.com/office/officeart/2008/layout/AscendingPictureAccentProcess"/>
    <dgm:cxn modelId="{EED6CF62-DB3E-4B95-AC9A-1E3031BBD67F}" type="presOf" srcId="{7AD8C3C1-3297-423D-A096-7094C29D76E8}" destId="{F93394C2-A90E-4F9E-9AF3-81EA06127A98}" srcOrd="0" destOrd="0" presId="urn:microsoft.com/office/officeart/2008/layout/AscendingPictureAccentProcess"/>
    <dgm:cxn modelId="{985547AA-E7EE-4772-A2BD-52B396663BC1}" type="presOf" srcId="{70E19455-823E-463C-A6BC-6CEB4A72E8BC}" destId="{4CC7CD4A-0161-4F16-B17A-4E6EFBC819A2}" srcOrd="0" destOrd="0" presId="urn:microsoft.com/office/officeart/2008/layout/AscendingPictureAccentProcess"/>
    <dgm:cxn modelId="{EE112D37-E051-478D-824A-D7444E816BA5}" type="presOf" srcId="{2511626F-0476-4C4C-BD4F-840AFDDBC82E}" destId="{A8743F87-18C6-4042-B53E-2686518D8E85}" srcOrd="0" destOrd="0" presId="urn:microsoft.com/office/officeart/2008/layout/AscendingPictureAccentProcess"/>
    <dgm:cxn modelId="{A5915145-EDB9-40A0-B1FA-1BA769B7ADF1}" srcId="{E82F2987-1074-468D-9F2C-185CB7A0D99E}" destId="{5D6EA936-18E6-42CD-ABD0-71A70495E25E}" srcOrd="1" destOrd="0" parTransId="{EA8DD38D-494E-4C68-9E3B-292CA5B8464F}" sibTransId="{50D40172-964B-4A19-88BA-BFE829A79E15}"/>
    <dgm:cxn modelId="{647B39C1-EC3B-484D-A738-B175F8EE80CE}" type="presOf" srcId="{5D6EA936-18E6-42CD-ABD0-71A70495E25E}" destId="{DFABA06C-DC11-4E2C-BBF5-ADF44D022FB8}" srcOrd="0" destOrd="0" presId="urn:microsoft.com/office/officeart/2008/layout/AscendingPictureAccentProcess"/>
    <dgm:cxn modelId="{3905FBF2-F165-4927-B86C-33E14E9B2241}" type="presOf" srcId="{D0DCF396-62AD-4202-809E-537A4B2C022B}" destId="{48FE6D80-D4B5-41EC-ABD6-F7E7033B4A66}" srcOrd="0" destOrd="0" presId="urn:microsoft.com/office/officeart/2008/layout/AscendingPictureAccentProcess"/>
    <dgm:cxn modelId="{EA3A78C6-43ED-4F9C-96B6-BE2386573368}" type="presOf" srcId="{1305C0A3-38A5-407A-AE85-B8003632F6F9}" destId="{137D5546-1D41-437A-9F1D-2B7FFDCC0D72}" srcOrd="0" destOrd="0" presId="urn:microsoft.com/office/officeart/2008/layout/AscendingPictureAccentProcess"/>
    <dgm:cxn modelId="{6CFFE2F8-4F7B-46A9-8065-948A914DACC5}" type="presOf" srcId="{E82F2987-1074-468D-9F2C-185CB7A0D99E}" destId="{9988DBED-D3B0-4F63-BAEB-0EF134D4DEBF}" srcOrd="0" destOrd="0" presId="urn:microsoft.com/office/officeart/2008/layout/AscendingPictureAccentProcess"/>
    <dgm:cxn modelId="{2AEC4805-E0FC-4E5B-89DA-0534CE5D270D}" type="presOf" srcId="{1712D176-AA71-47C1-A58B-8E840C22480E}" destId="{3736503B-1CF2-46EC-90BB-42E73518D008}" srcOrd="0" destOrd="0" presId="urn:microsoft.com/office/officeart/2008/layout/AscendingPictureAccentProcess"/>
    <dgm:cxn modelId="{F7075CEF-8203-441E-9673-0952883E47C8}" srcId="{E82F2987-1074-468D-9F2C-185CB7A0D99E}" destId="{70E19455-823E-463C-A6BC-6CEB4A72E8BC}" srcOrd="3" destOrd="0" parTransId="{4BF84966-073F-45DA-9B11-80F760B6DB50}" sibTransId="{7AD8C3C1-3297-423D-A096-7094C29D76E8}"/>
    <dgm:cxn modelId="{138FCB21-EB7F-4DDE-B15A-5B636D47C9BA}" type="presParOf" srcId="{9988DBED-D3B0-4F63-BAEB-0EF134D4DEBF}" destId="{520C1CBE-FD28-4602-83CC-2EC738165320}" srcOrd="0" destOrd="0" presId="urn:microsoft.com/office/officeart/2008/layout/AscendingPictureAccentProcess"/>
    <dgm:cxn modelId="{0C8FC035-A67C-4BF6-8F75-14C15B35B370}" type="presParOf" srcId="{9988DBED-D3B0-4F63-BAEB-0EF134D4DEBF}" destId="{010E6998-8D18-45E0-8A67-8E1A09525AB4}" srcOrd="1" destOrd="0" presId="urn:microsoft.com/office/officeart/2008/layout/AscendingPictureAccentProcess"/>
    <dgm:cxn modelId="{9F80AD81-5D1C-437F-B596-F66ADE10CE51}" type="presParOf" srcId="{9988DBED-D3B0-4F63-BAEB-0EF134D4DEBF}" destId="{E5E485AB-1CF3-4EEA-8736-CF962892B9A5}" srcOrd="2" destOrd="0" presId="urn:microsoft.com/office/officeart/2008/layout/AscendingPictureAccentProcess"/>
    <dgm:cxn modelId="{B647F94D-DA68-417D-8FE7-6EECDA999A42}" type="presParOf" srcId="{9988DBED-D3B0-4F63-BAEB-0EF134D4DEBF}" destId="{2DDFB0DE-EC90-479F-88BC-4492FEFE0B7A}" srcOrd="3" destOrd="0" presId="urn:microsoft.com/office/officeart/2008/layout/AscendingPictureAccentProcess"/>
    <dgm:cxn modelId="{E59F0678-D015-427B-81C9-02A2D1A12768}" type="presParOf" srcId="{9988DBED-D3B0-4F63-BAEB-0EF134D4DEBF}" destId="{F9B2915A-E695-4ACB-BBED-8201F6851815}" srcOrd="4" destOrd="0" presId="urn:microsoft.com/office/officeart/2008/layout/AscendingPictureAccentProcess"/>
    <dgm:cxn modelId="{FE31F738-BEAA-4A7E-B6C9-DB4A07DFD96D}" type="presParOf" srcId="{9988DBED-D3B0-4F63-BAEB-0EF134D4DEBF}" destId="{BF47098C-8C7E-4281-A40D-C27207F78F3A}" srcOrd="5" destOrd="0" presId="urn:microsoft.com/office/officeart/2008/layout/AscendingPictureAccentProcess"/>
    <dgm:cxn modelId="{E5FC2801-B4FC-45FB-AE5E-5D32CB36C6A8}" type="presParOf" srcId="{9988DBED-D3B0-4F63-BAEB-0EF134D4DEBF}" destId="{EA182DED-7A54-4574-B53E-2F3A824841FF}" srcOrd="6" destOrd="0" presId="urn:microsoft.com/office/officeart/2008/layout/AscendingPictureAccentProcess"/>
    <dgm:cxn modelId="{BB093583-9178-40BB-A548-07547F596B62}" type="presParOf" srcId="{9988DBED-D3B0-4F63-BAEB-0EF134D4DEBF}" destId="{367CA857-035E-4275-942C-6257470B0A8F}" srcOrd="7" destOrd="0" presId="urn:microsoft.com/office/officeart/2008/layout/AscendingPictureAccentProcess"/>
    <dgm:cxn modelId="{823B07DC-E873-4F31-AD6C-A90A25EF8B6A}" type="presParOf" srcId="{9988DBED-D3B0-4F63-BAEB-0EF134D4DEBF}" destId="{09D7ACC8-1673-4D9B-BE59-DE465B4D02B0}" srcOrd="8" destOrd="0" presId="urn:microsoft.com/office/officeart/2008/layout/AscendingPictureAccentProcess"/>
    <dgm:cxn modelId="{AFFB9294-D2E2-45B8-AFCE-AFFBB0F4045A}" type="presParOf" srcId="{9988DBED-D3B0-4F63-BAEB-0EF134D4DEBF}" destId="{D2EBB046-DCF4-4740-8BA5-E225C82A151B}" srcOrd="9" destOrd="0" presId="urn:microsoft.com/office/officeart/2008/layout/AscendingPictureAccentProcess"/>
    <dgm:cxn modelId="{E3FEEF29-BFB0-4697-A6BC-8963AEA159E4}" type="presParOf" srcId="{9988DBED-D3B0-4F63-BAEB-0EF134D4DEBF}" destId="{DEC04F21-A5A7-4520-94B2-F18EB4DC4AE8}" srcOrd="10" destOrd="0" presId="urn:microsoft.com/office/officeart/2008/layout/AscendingPictureAccentProcess"/>
    <dgm:cxn modelId="{E47A4678-E4CF-4C9F-A182-A4F36EABC8B7}" type="presParOf" srcId="{9988DBED-D3B0-4F63-BAEB-0EF134D4DEBF}" destId="{7ECA52B0-AFCA-4A0B-870D-6FCD4F9766DA}" srcOrd="11" destOrd="0" presId="urn:microsoft.com/office/officeart/2008/layout/AscendingPictureAccentProcess"/>
    <dgm:cxn modelId="{020C0526-642F-4940-8237-8E98E01733AF}" type="presParOf" srcId="{9988DBED-D3B0-4F63-BAEB-0EF134D4DEBF}" destId="{0F94C6A1-6D6F-4B86-9DC8-E42E7623743A}" srcOrd="12" destOrd="0" presId="urn:microsoft.com/office/officeart/2008/layout/AscendingPictureAccentProcess"/>
    <dgm:cxn modelId="{6C819556-491F-45B6-BEB4-33671AC372E0}" type="presParOf" srcId="{9988DBED-D3B0-4F63-BAEB-0EF134D4DEBF}" destId="{48FE6D80-D4B5-41EC-ABD6-F7E7033B4A66}" srcOrd="13" destOrd="0" presId="urn:microsoft.com/office/officeart/2008/layout/AscendingPictureAccentProcess"/>
    <dgm:cxn modelId="{B4110F33-B057-4691-AA52-E1D4A4E09691}" type="presParOf" srcId="{9988DBED-D3B0-4F63-BAEB-0EF134D4DEBF}" destId="{9ABD7D6D-D207-47B0-9D6B-2A1139E70F6E}" srcOrd="14" destOrd="0" presId="urn:microsoft.com/office/officeart/2008/layout/AscendingPictureAccentProcess"/>
    <dgm:cxn modelId="{7F576D41-65C5-470B-A356-51D0B8727CE9}" type="presParOf" srcId="{9ABD7D6D-D207-47B0-9D6B-2A1139E70F6E}" destId="{3736503B-1CF2-46EC-90BB-42E73518D008}" srcOrd="0" destOrd="0" presId="urn:microsoft.com/office/officeart/2008/layout/AscendingPictureAccentProcess"/>
    <dgm:cxn modelId="{0D435E92-75CF-42D6-885F-22BB2491E912}" type="presParOf" srcId="{9988DBED-D3B0-4F63-BAEB-0EF134D4DEBF}" destId="{DFABA06C-DC11-4E2C-BBF5-ADF44D022FB8}" srcOrd="15" destOrd="0" presId="urn:microsoft.com/office/officeart/2008/layout/AscendingPictureAccentProcess"/>
    <dgm:cxn modelId="{08DDDD0B-3617-43F2-8B6F-41E0048CEA8B}" type="presParOf" srcId="{9988DBED-D3B0-4F63-BAEB-0EF134D4DEBF}" destId="{3FE4EA08-4A58-4511-83C6-550DA9CA6DAF}" srcOrd="16" destOrd="0" presId="urn:microsoft.com/office/officeart/2008/layout/AscendingPictureAccentProcess"/>
    <dgm:cxn modelId="{DEEC9EF8-8D0F-41BB-8265-18855DE5E682}" type="presParOf" srcId="{3FE4EA08-4A58-4511-83C6-550DA9CA6DAF}" destId="{7484E735-F9FB-443C-9151-66918D110C28}" srcOrd="0" destOrd="0" presId="urn:microsoft.com/office/officeart/2008/layout/AscendingPictureAccentProcess"/>
    <dgm:cxn modelId="{04348BF0-4B65-4B30-A81E-527028780CAF}" type="presParOf" srcId="{9988DBED-D3B0-4F63-BAEB-0EF134D4DEBF}" destId="{137D5546-1D41-437A-9F1D-2B7FFDCC0D72}" srcOrd="17" destOrd="0" presId="urn:microsoft.com/office/officeart/2008/layout/AscendingPictureAccentProcess"/>
    <dgm:cxn modelId="{57F6599F-DE26-4E7A-834E-24CCB5F56E9D}" type="presParOf" srcId="{9988DBED-D3B0-4F63-BAEB-0EF134D4DEBF}" destId="{99F09D66-9C13-4BDD-B811-69608BB06F31}" srcOrd="18" destOrd="0" presId="urn:microsoft.com/office/officeart/2008/layout/AscendingPictureAccentProcess"/>
    <dgm:cxn modelId="{3BD873B3-721E-4583-96E4-08454D0E8697}" type="presParOf" srcId="{99F09D66-9C13-4BDD-B811-69608BB06F31}" destId="{A8743F87-18C6-4042-B53E-2686518D8E85}" srcOrd="0" destOrd="0" presId="urn:microsoft.com/office/officeart/2008/layout/AscendingPictureAccentProcess"/>
    <dgm:cxn modelId="{B27B7BB8-615A-4E39-97F8-944376260424}" type="presParOf" srcId="{9988DBED-D3B0-4F63-BAEB-0EF134D4DEBF}" destId="{4CC7CD4A-0161-4F16-B17A-4E6EFBC819A2}" srcOrd="19" destOrd="0" presId="urn:microsoft.com/office/officeart/2008/layout/AscendingPictureAccentProcess"/>
    <dgm:cxn modelId="{B0C42058-12A0-42F9-BD9D-17B52924B775}" type="presParOf" srcId="{9988DBED-D3B0-4F63-BAEB-0EF134D4DEBF}" destId="{03754339-505C-45D5-839A-1238B72E3813}" srcOrd="20" destOrd="0" presId="urn:microsoft.com/office/officeart/2008/layout/AscendingPictureAccentProcess"/>
    <dgm:cxn modelId="{6FE5A9AD-F739-46AB-9834-4A12A633FF53}" type="presParOf" srcId="{03754339-505C-45D5-839A-1238B72E3813}" destId="{F93394C2-A90E-4F9E-9AF3-81EA06127A98}"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A20500-7D69-4D4E-8DDF-8BA6C6BA153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14B1F38-48A5-4B6B-880C-474752972AB9}">
      <dgm:prSet/>
      <dgm:spPr/>
      <dgm:t>
        <a:bodyPr/>
        <a:lstStyle/>
        <a:p>
          <a:r>
            <a:rPr lang="en-US" dirty="0"/>
            <a:t>Career Exploration Counseling</a:t>
          </a:r>
        </a:p>
      </dgm:t>
    </dgm:pt>
    <dgm:pt modelId="{F0B84166-3CFD-496E-A431-92F02BC4357E}" type="parTrans" cxnId="{C462FF8E-4B17-472E-847B-0F653EC21999}">
      <dgm:prSet/>
      <dgm:spPr/>
      <dgm:t>
        <a:bodyPr/>
        <a:lstStyle/>
        <a:p>
          <a:endParaRPr lang="en-US"/>
        </a:p>
      </dgm:t>
    </dgm:pt>
    <dgm:pt modelId="{D98D169F-4425-47AF-8BB5-B2759C8EDECF}" type="sibTrans" cxnId="{C462FF8E-4B17-472E-847B-0F653EC21999}">
      <dgm:prSet/>
      <dgm:spPr/>
      <dgm:t>
        <a:bodyPr/>
        <a:lstStyle/>
        <a:p>
          <a:endParaRPr lang="en-US"/>
        </a:p>
      </dgm:t>
    </dgm:pt>
    <dgm:pt modelId="{43195A5F-7838-409B-BED7-841EC9D30882}">
      <dgm:prSet/>
      <dgm:spPr/>
      <dgm:t>
        <a:bodyPr/>
        <a:lstStyle/>
        <a:p>
          <a:r>
            <a:rPr lang="en-US" dirty="0"/>
            <a:t>Job Readiness Training</a:t>
          </a:r>
        </a:p>
      </dgm:t>
    </dgm:pt>
    <dgm:pt modelId="{C3CEDFCB-E714-43DA-8D91-6953B7087D89}" type="parTrans" cxnId="{D7101157-7108-4ADA-A9E9-CD5DFA326962}">
      <dgm:prSet/>
      <dgm:spPr/>
      <dgm:t>
        <a:bodyPr/>
        <a:lstStyle/>
        <a:p>
          <a:endParaRPr lang="en-US"/>
        </a:p>
      </dgm:t>
    </dgm:pt>
    <dgm:pt modelId="{7EAC07A1-37F5-42CF-8788-FA2702D46DD2}" type="sibTrans" cxnId="{D7101157-7108-4ADA-A9E9-CD5DFA326962}">
      <dgm:prSet/>
      <dgm:spPr/>
      <dgm:t>
        <a:bodyPr/>
        <a:lstStyle/>
        <a:p>
          <a:endParaRPr lang="en-US"/>
        </a:p>
      </dgm:t>
    </dgm:pt>
    <dgm:pt modelId="{953A6108-37D5-4901-8E8B-D6AFB45818B1}">
      <dgm:prSet/>
      <dgm:spPr/>
      <dgm:t>
        <a:bodyPr/>
        <a:lstStyle/>
        <a:p>
          <a:r>
            <a:rPr lang="en-US" dirty="0"/>
            <a:t>Work-Based Learning Experiences</a:t>
          </a:r>
        </a:p>
      </dgm:t>
    </dgm:pt>
    <dgm:pt modelId="{8B09CE69-5C7C-443B-8FFD-465CC9327518}" type="parTrans" cxnId="{1F8E6613-4FBC-4B57-BE1D-382E7FB92E85}">
      <dgm:prSet/>
      <dgm:spPr/>
      <dgm:t>
        <a:bodyPr/>
        <a:lstStyle/>
        <a:p>
          <a:endParaRPr lang="en-US"/>
        </a:p>
      </dgm:t>
    </dgm:pt>
    <dgm:pt modelId="{3C350577-8BDF-49EC-BD92-1A22B4BC6A44}" type="sibTrans" cxnId="{1F8E6613-4FBC-4B57-BE1D-382E7FB92E85}">
      <dgm:prSet/>
      <dgm:spPr/>
      <dgm:t>
        <a:bodyPr/>
        <a:lstStyle/>
        <a:p>
          <a:endParaRPr lang="en-US"/>
        </a:p>
      </dgm:t>
    </dgm:pt>
    <dgm:pt modelId="{1C91EE29-5BBF-4FEB-B896-06DC453DF1E1}">
      <dgm:prSet/>
      <dgm:spPr/>
      <dgm:t>
        <a:bodyPr/>
        <a:lstStyle/>
        <a:p>
          <a:r>
            <a:rPr lang="en-US" dirty="0"/>
            <a:t>Self-Advocacy</a:t>
          </a:r>
        </a:p>
      </dgm:t>
    </dgm:pt>
    <dgm:pt modelId="{CC199867-38CE-48FF-ABC2-6B1CAAAF2EC5}" type="parTrans" cxnId="{BD248750-63D4-44CB-899F-234726F0CDE8}">
      <dgm:prSet/>
      <dgm:spPr/>
      <dgm:t>
        <a:bodyPr/>
        <a:lstStyle/>
        <a:p>
          <a:endParaRPr lang="en-US"/>
        </a:p>
      </dgm:t>
    </dgm:pt>
    <dgm:pt modelId="{62F5B412-8A82-43CF-B1C2-60DBFD9256F7}" type="sibTrans" cxnId="{BD248750-63D4-44CB-899F-234726F0CDE8}">
      <dgm:prSet/>
      <dgm:spPr/>
      <dgm:t>
        <a:bodyPr/>
        <a:lstStyle/>
        <a:p>
          <a:endParaRPr lang="en-US"/>
        </a:p>
      </dgm:t>
    </dgm:pt>
    <dgm:pt modelId="{A2FF0BBD-4434-4A98-BA59-3092CDB54BB4}">
      <dgm:prSet/>
      <dgm:spPr/>
      <dgm:t>
        <a:bodyPr/>
        <a:lstStyle/>
        <a:p>
          <a:r>
            <a:rPr lang="en-US" dirty="0"/>
            <a:t>Counseling on Post-Secondary Opportunities</a:t>
          </a:r>
        </a:p>
      </dgm:t>
    </dgm:pt>
    <dgm:pt modelId="{A6A92323-C34E-4AF4-88E9-010773405A8F}" type="parTrans" cxnId="{3C46DDB6-8439-4050-A4B4-089F97439D52}">
      <dgm:prSet/>
      <dgm:spPr/>
      <dgm:t>
        <a:bodyPr/>
        <a:lstStyle/>
        <a:p>
          <a:endParaRPr lang="en-US"/>
        </a:p>
      </dgm:t>
    </dgm:pt>
    <dgm:pt modelId="{582381B3-8A7D-4985-B8DB-9374A255E08A}" type="sibTrans" cxnId="{3C46DDB6-8439-4050-A4B4-089F97439D52}">
      <dgm:prSet/>
      <dgm:spPr/>
      <dgm:t>
        <a:bodyPr/>
        <a:lstStyle/>
        <a:p>
          <a:endParaRPr lang="en-US"/>
        </a:p>
      </dgm:t>
    </dgm:pt>
    <dgm:pt modelId="{A680D2E5-EC08-4B78-B37A-3B349BB25ADE}" type="pres">
      <dgm:prSet presAssocID="{76A20500-7D69-4D4E-8DDF-8BA6C6BA1538}" presName="linear" presStyleCnt="0">
        <dgm:presLayoutVars>
          <dgm:animLvl val="lvl"/>
          <dgm:resizeHandles val="exact"/>
        </dgm:presLayoutVars>
      </dgm:prSet>
      <dgm:spPr/>
      <dgm:t>
        <a:bodyPr/>
        <a:lstStyle/>
        <a:p>
          <a:endParaRPr lang="en-US"/>
        </a:p>
      </dgm:t>
    </dgm:pt>
    <dgm:pt modelId="{393E5776-49E7-48C5-963F-07BFEF9F81C9}" type="pres">
      <dgm:prSet presAssocID="{814B1F38-48A5-4B6B-880C-474752972AB9}" presName="parentText" presStyleLbl="node1" presStyleIdx="0" presStyleCnt="5">
        <dgm:presLayoutVars>
          <dgm:chMax val="0"/>
          <dgm:bulletEnabled val="1"/>
        </dgm:presLayoutVars>
      </dgm:prSet>
      <dgm:spPr/>
      <dgm:t>
        <a:bodyPr/>
        <a:lstStyle/>
        <a:p>
          <a:endParaRPr lang="en-US"/>
        </a:p>
      </dgm:t>
    </dgm:pt>
    <dgm:pt modelId="{77F1BBA2-F084-4A30-8252-56D47B5C4B16}" type="pres">
      <dgm:prSet presAssocID="{D98D169F-4425-47AF-8BB5-B2759C8EDECF}" presName="spacer" presStyleCnt="0"/>
      <dgm:spPr/>
    </dgm:pt>
    <dgm:pt modelId="{3F68C20A-B494-4210-A1C8-33B14343AA43}" type="pres">
      <dgm:prSet presAssocID="{43195A5F-7838-409B-BED7-841EC9D30882}" presName="parentText" presStyleLbl="node1" presStyleIdx="1" presStyleCnt="5">
        <dgm:presLayoutVars>
          <dgm:chMax val="0"/>
          <dgm:bulletEnabled val="1"/>
        </dgm:presLayoutVars>
      </dgm:prSet>
      <dgm:spPr/>
      <dgm:t>
        <a:bodyPr/>
        <a:lstStyle/>
        <a:p>
          <a:endParaRPr lang="en-US"/>
        </a:p>
      </dgm:t>
    </dgm:pt>
    <dgm:pt modelId="{70BBE3AB-3A1D-4A74-AB7C-E3DCBB5653E8}" type="pres">
      <dgm:prSet presAssocID="{7EAC07A1-37F5-42CF-8788-FA2702D46DD2}" presName="spacer" presStyleCnt="0"/>
      <dgm:spPr/>
    </dgm:pt>
    <dgm:pt modelId="{E6B259CA-62A0-459E-B7A5-40469415336E}" type="pres">
      <dgm:prSet presAssocID="{953A6108-37D5-4901-8E8B-D6AFB45818B1}" presName="parentText" presStyleLbl="node1" presStyleIdx="2" presStyleCnt="5">
        <dgm:presLayoutVars>
          <dgm:chMax val="0"/>
          <dgm:bulletEnabled val="1"/>
        </dgm:presLayoutVars>
      </dgm:prSet>
      <dgm:spPr/>
      <dgm:t>
        <a:bodyPr/>
        <a:lstStyle/>
        <a:p>
          <a:endParaRPr lang="en-US"/>
        </a:p>
      </dgm:t>
    </dgm:pt>
    <dgm:pt modelId="{C76E2ECE-2C85-435E-B3AA-53AEB90A2CB9}" type="pres">
      <dgm:prSet presAssocID="{3C350577-8BDF-49EC-BD92-1A22B4BC6A44}" presName="spacer" presStyleCnt="0"/>
      <dgm:spPr/>
    </dgm:pt>
    <dgm:pt modelId="{99D94627-E68C-4AE0-8226-54943288C400}" type="pres">
      <dgm:prSet presAssocID="{1C91EE29-5BBF-4FEB-B896-06DC453DF1E1}" presName="parentText" presStyleLbl="node1" presStyleIdx="3" presStyleCnt="5">
        <dgm:presLayoutVars>
          <dgm:chMax val="0"/>
          <dgm:bulletEnabled val="1"/>
        </dgm:presLayoutVars>
      </dgm:prSet>
      <dgm:spPr/>
      <dgm:t>
        <a:bodyPr/>
        <a:lstStyle/>
        <a:p>
          <a:endParaRPr lang="en-US"/>
        </a:p>
      </dgm:t>
    </dgm:pt>
    <dgm:pt modelId="{BB156A8F-56E2-4E2A-810F-EA7230E75CDD}" type="pres">
      <dgm:prSet presAssocID="{62F5B412-8A82-43CF-B1C2-60DBFD9256F7}" presName="spacer" presStyleCnt="0"/>
      <dgm:spPr/>
    </dgm:pt>
    <dgm:pt modelId="{3DB7200F-7A37-4561-98C1-B2EE6E35E7CA}" type="pres">
      <dgm:prSet presAssocID="{A2FF0BBD-4434-4A98-BA59-3092CDB54BB4}" presName="parentText" presStyleLbl="node1" presStyleIdx="4" presStyleCnt="5">
        <dgm:presLayoutVars>
          <dgm:chMax val="0"/>
          <dgm:bulletEnabled val="1"/>
        </dgm:presLayoutVars>
      </dgm:prSet>
      <dgm:spPr/>
      <dgm:t>
        <a:bodyPr/>
        <a:lstStyle/>
        <a:p>
          <a:endParaRPr lang="en-US"/>
        </a:p>
      </dgm:t>
    </dgm:pt>
  </dgm:ptLst>
  <dgm:cxnLst>
    <dgm:cxn modelId="{C462FF8E-4B17-472E-847B-0F653EC21999}" srcId="{76A20500-7D69-4D4E-8DDF-8BA6C6BA1538}" destId="{814B1F38-48A5-4B6B-880C-474752972AB9}" srcOrd="0" destOrd="0" parTransId="{F0B84166-3CFD-496E-A431-92F02BC4357E}" sibTransId="{D98D169F-4425-47AF-8BB5-B2759C8EDECF}"/>
    <dgm:cxn modelId="{1F8E6613-4FBC-4B57-BE1D-382E7FB92E85}" srcId="{76A20500-7D69-4D4E-8DDF-8BA6C6BA1538}" destId="{953A6108-37D5-4901-8E8B-D6AFB45818B1}" srcOrd="2" destOrd="0" parTransId="{8B09CE69-5C7C-443B-8FFD-465CC9327518}" sibTransId="{3C350577-8BDF-49EC-BD92-1A22B4BC6A44}"/>
    <dgm:cxn modelId="{3C46DDB6-8439-4050-A4B4-089F97439D52}" srcId="{76A20500-7D69-4D4E-8DDF-8BA6C6BA1538}" destId="{A2FF0BBD-4434-4A98-BA59-3092CDB54BB4}" srcOrd="4" destOrd="0" parTransId="{A6A92323-C34E-4AF4-88E9-010773405A8F}" sibTransId="{582381B3-8A7D-4985-B8DB-9374A255E08A}"/>
    <dgm:cxn modelId="{D632439C-1B3F-4C5D-8AAF-38A239F0544D}" type="presOf" srcId="{953A6108-37D5-4901-8E8B-D6AFB45818B1}" destId="{E6B259CA-62A0-459E-B7A5-40469415336E}" srcOrd="0" destOrd="0" presId="urn:microsoft.com/office/officeart/2005/8/layout/vList2"/>
    <dgm:cxn modelId="{46B51F34-A7C9-4333-9E30-53ECC8B3B1AC}" type="presOf" srcId="{A2FF0BBD-4434-4A98-BA59-3092CDB54BB4}" destId="{3DB7200F-7A37-4561-98C1-B2EE6E35E7CA}" srcOrd="0" destOrd="0" presId="urn:microsoft.com/office/officeart/2005/8/layout/vList2"/>
    <dgm:cxn modelId="{1AE7D526-281E-480F-B573-429E617F372D}" type="presOf" srcId="{1C91EE29-5BBF-4FEB-B896-06DC453DF1E1}" destId="{99D94627-E68C-4AE0-8226-54943288C400}" srcOrd="0" destOrd="0" presId="urn:microsoft.com/office/officeart/2005/8/layout/vList2"/>
    <dgm:cxn modelId="{85409B48-7415-4F76-A23B-53906CA56267}" type="presOf" srcId="{76A20500-7D69-4D4E-8DDF-8BA6C6BA1538}" destId="{A680D2E5-EC08-4B78-B37A-3B349BB25ADE}" srcOrd="0" destOrd="0" presId="urn:microsoft.com/office/officeart/2005/8/layout/vList2"/>
    <dgm:cxn modelId="{D7101157-7108-4ADA-A9E9-CD5DFA326962}" srcId="{76A20500-7D69-4D4E-8DDF-8BA6C6BA1538}" destId="{43195A5F-7838-409B-BED7-841EC9D30882}" srcOrd="1" destOrd="0" parTransId="{C3CEDFCB-E714-43DA-8D91-6953B7087D89}" sibTransId="{7EAC07A1-37F5-42CF-8788-FA2702D46DD2}"/>
    <dgm:cxn modelId="{6030A7D4-4A8C-4E90-80EC-4F907DD8D184}" type="presOf" srcId="{43195A5F-7838-409B-BED7-841EC9D30882}" destId="{3F68C20A-B494-4210-A1C8-33B14343AA43}" srcOrd="0" destOrd="0" presId="urn:microsoft.com/office/officeart/2005/8/layout/vList2"/>
    <dgm:cxn modelId="{BD248750-63D4-44CB-899F-234726F0CDE8}" srcId="{76A20500-7D69-4D4E-8DDF-8BA6C6BA1538}" destId="{1C91EE29-5BBF-4FEB-B896-06DC453DF1E1}" srcOrd="3" destOrd="0" parTransId="{CC199867-38CE-48FF-ABC2-6B1CAAAF2EC5}" sibTransId="{62F5B412-8A82-43CF-B1C2-60DBFD9256F7}"/>
    <dgm:cxn modelId="{94B58445-F94E-4E0A-97E4-91203731ED14}" type="presOf" srcId="{814B1F38-48A5-4B6B-880C-474752972AB9}" destId="{393E5776-49E7-48C5-963F-07BFEF9F81C9}" srcOrd="0" destOrd="0" presId="urn:microsoft.com/office/officeart/2005/8/layout/vList2"/>
    <dgm:cxn modelId="{8D1850AC-2C53-4771-B5AC-CDCE348009EE}" type="presParOf" srcId="{A680D2E5-EC08-4B78-B37A-3B349BB25ADE}" destId="{393E5776-49E7-48C5-963F-07BFEF9F81C9}" srcOrd="0" destOrd="0" presId="urn:microsoft.com/office/officeart/2005/8/layout/vList2"/>
    <dgm:cxn modelId="{DDF91A5D-4A07-41DB-B840-71C20818A02F}" type="presParOf" srcId="{A680D2E5-EC08-4B78-B37A-3B349BB25ADE}" destId="{77F1BBA2-F084-4A30-8252-56D47B5C4B16}" srcOrd="1" destOrd="0" presId="urn:microsoft.com/office/officeart/2005/8/layout/vList2"/>
    <dgm:cxn modelId="{390D8CB4-D942-405C-AD1F-C480DEB7440B}" type="presParOf" srcId="{A680D2E5-EC08-4B78-B37A-3B349BB25ADE}" destId="{3F68C20A-B494-4210-A1C8-33B14343AA43}" srcOrd="2" destOrd="0" presId="urn:microsoft.com/office/officeart/2005/8/layout/vList2"/>
    <dgm:cxn modelId="{73C4ECDF-4942-4C79-AA4E-84D9E44B6800}" type="presParOf" srcId="{A680D2E5-EC08-4B78-B37A-3B349BB25ADE}" destId="{70BBE3AB-3A1D-4A74-AB7C-E3DCBB5653E8}" srcOrd="3" destOrd="0" presId="urn:microsoft.com/office/officeart/2005/8/layout/vList2"/>
    <dgm:cxn modelId="{16D5A642-7420-4FFA-92D3-AC289BD08D56}" type="presParOf" srcId="{A680D2E5-EC08-4B78-B37A-3B349BB25ADE}" destId="{E6B259CA-62A0-459E-B7A5-40469415336E}" srcOrd="4" destOrd="0" presId="urn:microsoft.com/office/officeart/2005/8/layout/vList2"/>
    <dgm:cxn modelId="{B6A79073-57A4-447F-A7B1-14BB14FABD4F}" type="presParOf" srcId="{A680D2E5-EC08-4B78-B37A-3B349BB25ADE}" destId="{C76E2ECE-2C85-435E-B3AA-53AEB90A2CB9}" srcOrd="5" destOrd="0" presId="urn:microsoft.com/office/officeart/2005/8/layout/vList2"/>
    <dgm:cxn modelId="{BA821C6E-9D22-46EB-A1B4-8222BAC727ED}" type="presParOf" srcId="{A680D2E5-EC08-4B78-B37A-3B349BB25ADE}" destId="{99D94627-E68C-4AE0-8226-54943288C400}" srcOrd="6" destOrd="0" presId="urn:microsoft.com/office/officeart/2005/8/layout/vList2"/>
    <dgm:cxn modelId="{925669FC-2453-4767-B736-10AB20F5E94B}" type="presParOf" srcId="{A680D2E5-EC08-4B78-B37A-3B349BB25ADE}" destId="{BB156A8F-56E2-4E2A-810F-EA7230E75CDD}" srcOrd="7" destOrd="0" presId="urn:microsoft.com/office/officeart/2005/8/layout/vList2"/>
    <dgm:cxn modelId="{B878DCAF-1A41-47E6-85C0-99D61B6D6919}" type="presParOf" srcId="{A680D2E5-EC08-4B78-B37A-3B349BB25ADE}" destId="{3DB7200F-7A37-4561-98C1-B2EE6E35E7CA}"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196AA7-A964-4A25-BEF9-E69AC6A46668}"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7221442A-EA5D-48A8-B722-32DADEEC7DF7}">
      <dgm:prSet/>
      <dgm:spPr/>
      <dgm:t>
        <a:bodyPr/>
        <a:lstStyle/>
        <a:p>
          <a:pPr>
            <a:lnSpc>
              <a:spcPct val="100000"/>
            </a:lnSpc>
            <a:defRPr b="1"/>
          </a:pPr>
          <a:r>
            <a:rPr lang="en-US" dirty="0"/>
            <a:t>Post-Secondary Education</a:t>
          </a:r>
        </a:p>
      </dgm:t>
    </dgm:pt>
    <dgm:pt modelId="{050CDE99-1B0A-49E9-9E99-1C12CF0D709C}" type="parTrans" cxnId="{B2598D4A-56D6-49AF-B58B-DA200D501C5E}">
      <dgm:prSet/>
      <dgm:spPr/>
      <dgm:t>
        <a:bodyPr/>
        <a:lstStyle/>
        <a:p>
          <a:endParaRPr lang="en-US"/>
        </a:p>
      </dgm:t>
    </dgm:pt>
    <dgm:pt modelId="{2494E512-3841-431E-86A6-EF6EF802AD38}" type="sibTrans" cxnId="{B2598D4A-56D6-49AF-B58B-DA200D501C5E}">
      <dgm:prSet/>
      <dgm:spPr/>
      <dgm:t>
        <a:bodyPr/>
        <a:lstStyle/>
        <a:p>
          <a:endParaRPr lang="en-US"/>
        </a:p>
      </dgm:t>
    </dgm:pt>
    <dgm:pt modelId="{42D53DE5-930C-4187-A555-5BCA0042B51A}">
      <dgm:prSet/>
      <dgm:spPr/>
      <dgm:t>
        <a:bodyPr/>
        <a:lstStyle/>
        <a:p>
          <a:pPr>
            <a:lnSpc>
              <a:spcPct val="100000"/>
            </a:lnSpc>
            <a:buFont typeface="Arial" panose="020B0604020202020204" pitchFamily="34" charset="0"/>
            <a:buChar char="•"/>
          </a:pPr>
          <a:r>
            <a:rPr lang="en-US" dirty="0"/>
            <a:t>Certificate Program (&lt;60 credits).</a:t>
          </a:r>
        </a:p>
        <a:p>
          <a:pPr>
            <a:lnSpc>
              <a:spcPct val="100000"/>
            </a:lnSpc>
            <a:buFont typeface="Arial" panose="020B0604020202020204" pitchFamily="34" charset="0"/>
            <a:buChar char="•"/>
          </a:pPr>
          <a:r>
            <a:rPr lang="en-US" dirty="0"/>
            <a:t>2-year Associates Degree (60 credits).</a:t>
          </a:r>
        </a:p>
      </dgm:t>
    </dgm:pt>
    <dgm:pt modelId="{CA4BBA67-4D36-419E-BFF6-660D183E9559}" type="parTrans" cxnId="{DFA336D4-B01B-45D6-BBF2-752B6F6EC4F7}">
      <dgm:prSet/>
      <dgm:spPr/>
      <dgm:t>
        <a:bodyPr/>
        <a:lstStyle/>
        <a:p>
          <a:endParaRPr lang="en-US"/>
        </a:p>
      </dgm:t>
    </dgm:pt>
    <dgm:pt modelId="{F919ADEA-5D94-4617-B3AA-F63DFE296F11}" type="sibTrans" cxnId="{DFA336D4-B01B-45D6-BBF2-752B6F6EC4F7}">
      <dgm:prSet/>
      <dgm:spPr/>
      <dgm:t>
        <a:bodyPr/>
        <a:lstStyle/>
        <a:p>
          <a:endParaRPr lang="en-US"/>
        </a:p>
      </dgm:t>
    </dgm:pt>
    <dgm:pt modelId="{0C7BF0A3-198E-4139-B9D1-FD73C1822783}">
      <dgm:prSet/>
      <dgm:spPr/>
      <dgm:t>
        <a:bodyPr/>
        <a:lstStyle/>
        <a:p>
          <a:pPr>
            <a:lnSpc>
              <a:spcPct val="100000"/>
            </a:lnSpc>
            <a:buFont typeface="Arial" panose="020B0604020202020204" pitchFamily="34" charset="0"/>
            <a:buChar char="•"/>
          </a:pPr>
          <a:r>
            <a:rPr lang="en-US" dirty="0"/>
            <a:t>4-year Bachelors Degree (~120 credits).</a:t>
          </a:r>
        </a:p>
        <a:p>
          <a:pPr>
            <a:lnSpc>
              <a:spcPct val="100000"/>
            </a:lnSpc>
            <a:buFont typeface="Arial" panose="020B0604020202020204" pitchFamily="34" charset="0"/>
            <a:buChar char="•"/>
          </a:pPr>
          <a:r>
            <a:rPr lang="en-US" dirty="0"/>
            <a:t>Graduate-level Degrees to maintain and/or advance in current employment.</a:t>
          </a:r>
        </a:p>
      </dgm:t>
    </dgm:pt>
    <dgm:pt modelId="{65233007-63F5-4EF7-8BA8-D4AE4F5EE1BD}" type="parTrans" cxnId="{B81FCEE1-D9F9-4568-88A7-CF8F18F59B66}">
      <dgm:prSet/>
      <dgm:spPr/>
      <dgm:t>
        <a:bodyPr/>
        <a:lstStyle/>
        <a:p>
          <a:endParaRPr lang="en-US"/>
        </a:p>
      </dgm:t>
    </dgm:pt>
    <dgm:pt modelId="{D86B8E7B-17C0-4D2A-A372-938C056DFBD3}" type="sibTrans" cxnId="{B81FCEE1-D9F9-4568-88A7-CF8F18F59B66}">
      <dgm:prSet/>
      <dgm:spPr/>
      <dgm:t>
        <a:bodyPr/>
        <a:lstStyle/>
        <a:p>
          <a:endParaRPr lang="en-US"/>
        </a:p>
      </dgm:t>
    </dgm:pt>
    <dgm:pt modelId="{639A3064-7F76-4FB7-9C78-266AE3FC421D}">
      <dgm:prSet/>
      <dgm:spPr/>
      <dgm:t>
        <a:bodyPr/>
        <a:lstStyle/>
        <a:p>
          <a:pPr>
            <a:lnSpc>
              <a:spcPct val="100000"/>
            </a:lnSpc>
            <a:defRPr b="1"/>
          </a:pPr>
          <a:r>
            <a:rPr lang="en-US"/>
            <a:t>Entering the Workforce</a:t>
          </a:r>
        </a:p>
      </dgm:t>
    </dgm:pt>
    <dgm:pt modelId="{20EBDF60-B2EB-480B-907D-7B9D2784B327}" type="parTrans" cxnId="{996EC1B1-F6C5-4168-BD18-190DD0355918}">
      <dgm:prSet/>
      <dgm:spPr/>
      <dgm:t>
        <a:bodyPr/>
        <a:lstStyle/>
        <a:p>
          <a:endParaRPr lang="en-US"/>
        </a:p>
      </dgm:t>
    </dgm:pt>
    <dgm:pt modelId="{3712348E-A676-4321-A361-899633A9FCBE}" type="sibTrans" cxnId="{996EC1B1-F6C5-4168-BD18-190DD0355918}">
      <dgm:prSet/>
      <dgm:spPr/>
      <dgm:t>
        <a:bodyPr/>
        <a:lstStyle/>
        <a:p>
          <a:endParaRPr lang="en-US"/>
        </a:p>
      </dgm:t>
    </dgm:pt>
    <dgm:pt modelId="{39F7CE01-542C-4478-B64D-EC1C168991DF}">
      <dgm:prSet/>
      <dgm:spPr/>
      <dgm:t>
        <a:bodyPr/>
        <a:lstStyle/>
        <a:p>
          <a:pPr>
            <a:lnSpc>
              <a:spcPct val="100000"/>
            </a:lnSpc>
          </a:pPr>
          <a:r>
            <a:rPr lang="en-US" dirty="0"/>
            <a:t>Utilize certificate earned through endorsement.</a:t>
          </a:r>
        </a:p>
      </dgm:t>
    </dgm:pt>
    <dgm:pt modelId="{E32B80B7-CB47-4B98-8690-0435DF0BE056}" type="parTrans" cxnId="{BB61808F-6DC0-4770-B014-06CC8F9FB642}">
      <dgm:prSet/>
      <dgm:spPr/>
      <dgm:t>
        <a:bodyPr/>
        <a:lstStyle/>
        <a:p>
          <a:endParaRPr lang="en-US"/>
        </a:p>
      </dgm:t>
    </dgm:pt>
    <dgm:pt modelId="{91497723-1A89-4481-9725-EDB61453898C}" type="sibTrans" cxnId="{BB61808F-6DC0-4770-B014-06CC8F9FB642}">
      <dgm:prSet/>
      <dgm:spPr/>
      <dgm:t>
        <a:bodyPr/>
        <a:lstStyle/>
        <a:p>
          <a:endParaRPr lang="en-US"/>
        </a:p>
      </dgm:t>
    </dgm:pt>
    <dgm:pt modelId="{C503B6C7-424D-4271-AB3F-233ABACB517E}">
      <dgm:prSet/>
      <dgm:spPr/>
      <dgm:t>
        <a:bodyPr/>
        <a:lstStyle/>
        <a:p>
          <a:pPr>
            <a:lnSpc>
              <a:spcPct val="100000"/>
            </a:lnSpc>
          </a:pPr>
          <a:r>
            <a:rPr lang="en-US" dirty="0"/>
            <a:t>Enter an internship or apprenticeship.</a:t>
          </a:r>
        </a:p>
      </dgm:t>
    </dgm:pt>
    <dgm:pt modelId="{A4446D86-4458-4576-809B-E7C70D140C8C}" type="parTrans" cxnId="{63CF6FBC-F944-4348-B42A-EC05AC3D8B5D}">
      <dgm:prSet/>
      <dgm:spPr/>
      <dgm:t>
        <a:bodyPr/>
        <a:lstStyle/>
        <a:p>
          <a:endParaRPr lang="en-US"/>
        </a:p>
      </dgm:t>
    </dgm:pt>
    <dgm:pt modelId="{082D36D4-9876-44DE-A6D5-E071FBEF5A5F}" type="sibTrans" cxnId="{63CF6FBC-F944-4348-B42A-EC05AC3D8B5D}">
      <dgm:prSet/>
      <dgm:spPr/>
      <dgm:t>
        <a:bodyPr/>
        <a:lstStyle/>
        <a:p>
          <a:endParaRPr lang="en-US"/>
        </a:p>
      </dgm:t>
    </dgm:pt>
    <dgm:pt modelId="{81B13265-C0CC-4F95-82CD-390855C2AC15}">
      <dgm:prSet/>
      <dgm:spPr/>
      <dgm:t>
        <a:bodyPr/>
        <a:lstStyle/>
        <a:p>
          <a:pPr>
            <a:lnSpc>
              <a:spcPct val="100000"/>
            </a:lnSpc>
          </a:pPr>
          <a:r>
            <a:rPr lang="en-US" dirty="0"/>
            <a:t>Other entryway into Competitive Integrated Employment.</a:t>
          </a:r>
        </a:p>
      </dgm:t>
    </dgm:pt>
    <dgm:pt modelId="{438876BE-2360-4BD6-95E0-432F5772B7FD}" type="parTrans" cxnId="{14ABDD9A-C363-4593-A852-01CD573960BA}">
      <dgm:prSet/>
      <dgm:spPr/>
      <dgm:t>
        <a:bodyPr/>
        <a:lstStyle/>
        <a:p>
          <a:endParaRPr lang="en-US"/>
        </a:p>
      </dgm:t>
    </dgm:pt>
    <dgm:pt modelId="{E6EE9C4B-4398-4EE8-8AE3-BC2122AE7EDD}" type="sibTrans" cxnId="{14ABDD9A-C363-4593-A852-01CD573960BA}">
      <dgm:prSet/>
      <dgm:spPr/>
      <dgm:t>
        <a:bodyPr/>
        <a:lstStyle/>
        <a:p>
          <a:endParaRPr lang="en-US"/>
        </a:p>
      </dgm:t>
    </dgm:pt>
    <dgm:pt modelId="{B2FBEF62-4CDB-4CED-B900-B741C64B489F}" type="pres">
      <dgm:prSet presAssocID="{A6196AA7-A964-4A25-BEF9-E69AC6A46668}" presName="root" presStyleCnt="0">
        <dgm:presLayoutVars>
          <dgm:dir/>
          <dgm:resizeHandles val="exact"/>
        </dgm:presLayoutVars>
      </dgm:prSet>
      <dgm:spPr/>
      <dgm:t>
        <a:bodyPr/>
        <a:lstStyle/>
        <a:p>
          <a:endParaRPr lang="en-US"/>
        </a:p>
      </dgm:t>
    </dgm:pt>
    <dgm:pt modelId="{B2BA5A70-A73E-408A-82D8-661D0D9DB777}" type="pres">
      <dgm:prSet presAssocID="{7221442A-EA5D-48A8-B722-32DADEEC7DF7}" presName="compNode" presStyleCnt="0"/>
      <dgm:spPr/>
    </dgm:pt>
    <dgm:pt modelId="{0EBCCA8D-C5F8-4F5C-A906-DF602A49BDBC}" type="pres">
      <dgm:prSet presAssocID="{7221442A-EA5D-48A8-B722-32DADEEC7DF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Diploma Roll"/>
        </a:ext>
      </dgm:extLst>
    </dgm:pt>
    <dgm:pt modelId="{9690932F-1D5C-4574-BC14-0F009A3F9A7F}" type="pres">
      <dgm:prSet presAssocID="{7221442A-EA5D-48A8-B722-32DADEEC7DF7}" presName="iconSpace" presStyleCnt="0"/>
      <dgm:spPr/>
    </dgm:pt>
    <dgm:pt modelId="{4FBC2F3A-9AA5-4D4C-893F-57916FF6220F}" type="pres">
      <dgm:prSet presAssocID="{7221442A-EA5D-48A8-B722-32DADEEC7DF7}" presName="parTx" presStyleLbl="revTx" presStyleIdx="0" presStyleCnt="4">
        <dgm:presLayoutVars>
          <dgm:chMax val="0"/>
          <dgm:chPref val="0"/>
        </dgm:presLayoutVars>
      </dgm:prSet>
      <dgm:spPr/>
      <dgm:t>
        <a:bodyPr/>
        <a:lstStyle/>
        <a:p>
          <a:endParaRPr lang="en-US"/>
        </a:p>
      </dgm:t>
    </dgm:pt>
    <dgm:pt modelId="{E75870D2-C5F2-492C-A5A9-B883720C7D23}" type="pres">
      <dgm:prSet presAssocID="{7221442A-EA5D-48A8-B722-32DADEEC7DF7}" presName="txSpace" presStyleCnt="0"/>
      <dgm:spPr/>
    </dgm:pt>
    <dgm:pt modelId="{4E064D76-7F13-492C-83D9-751558502CB7}" type="pres">
      <dgm:prSet presAssocID="{7221442A-EA5D-48A8-B722-32DADEEC7DF7}" presName="desTx" presStyleLbl="revTx" presStyleIdx="1" presStyleCnt="4">
        <dgm:presLayoutVars/>
      </dgm:prSet>
      <dgm:spPr/>
      <dgm:t>
        <a:bodyPr/>
        <a:lstStyle/>
        <a:p>
          <a:endParaRPr lang="en-US"/>
        </a:p>
      </dgm:t>
    </dgm:pt>
    <dgm:pt modelId="{3FD5EF6A-A48F-4193-B45C-B24EFDAD4E66}" type="pres">
      <dgm:prSet presAssocID="{2494E512-3841-431E-86A6-EF6EF802AD38}" presName="sibTrans" presStyleCnt="0"/>
      <dgm:spPr/>
    </dgm:pt>
    <dgm:pt modelId="{38802711-958D-4D77-A5FB-CBD20C85BE6F}" type="pres">
      <dgm:prSet presAssocID="{639A3064-7F76-4FB7-9C78-266AE3FC421D}" presName="compNode" presStyleCnt="0"/>
      <dgm:spPr/>
    </dgm:pt>
    <dgm:pt modelId="{769E1605-4B7E-43B5-AB7B-60EFC16CFAA5}" type="pres">
      <dgm:prSet presAssocID="{639A3064-7F76-4FB7-9C78-266AE3FC42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Office Worker"/>
        </a:ext>
      </dgm:extLst>
    </dgm:pt>
    <dgm:pt modelId="{50E1FC0B-F543-482C-8A37-415C3F7BC1D1}" type="pres">
      <dgm:prSet presAssocID="{639A3064-7F76-4FB7-9C78-266AE3FC421D}" presName="iconSpace" presStyleCnt="0"/>
      <dgm:spPr/>
    </dgm:pt>
    <dgm:pt modelId="{96595808-84E1-4A46-87F4-6F91B2102470}" type="pres">
      <dgm:prSet presAssocID="{639A3064-7F76-4FB7-9C78-266AE3FC421D}" presName="parTx" presStyleLbl="revTx" presStyleIdx="2" presStyleCnt="4">
        <dgm:presLayoutVars>
          <dgm:chMax val="0"/>
          <dgm:chPref val="0"/>
        </dgm:presLayoutVars>
      </dgm:prSet>
      <dgm:spPr/>
      <dgm:t>
        <a:bodyPr/>
        <a:lstStyle/>
        <a:p>
          <a:endParaRPr lang="en-US"/>
        </a:p>
      </dgm:t>
    </dgm:pt>
    <dgm:pt modelId="{732F23A6-8D30-4C8C-8C0D-DCBC8C2818B0}" type="pres">
      <dgm:prSet presAssocID="{639A3064-7F76-4FB7-9C78-266AE3FC421D}" presName="txSpace" presStyleCnt="0"/>
      <dgm:spPr/>
    </dgm:pt>
    <dgm:pt modelId="{4AF5EB9B-63B1-478C-983B-0B06C8841D3C}" type="pres">
      <dgm:prSet presAssocID="{639A3064-7F76-4FB7-9C78-266AE3FC421D}" presName="desTx" presStyleLbl="revTx" presStyleIdx="3" presStyleCnt="4">
        <dgm:presLayoutVars/>
      </dgm:prSet>
      <dgm:spPr/>
      <dgm:t>
        <a:bodyPr/>
        <a:lstStyle/>
        <a:p>
          <a:endParaRPr lang="en-US"/>
        </a:p>
      </dgm:t>
    </dgm:pt>
  </dgm:ptLst>
  <dgm:cxnLst>
    <dgm:cxn modelId="{63CF6FBC-F944-4348-B42A-EC05AC3D8B5D}" srcId="{639A3064-7F76-4FB7-9C78-266AE3FC421D}" destId="{C503B6C7-424D-4271-AB3F-233ABACB517E}" srcOrd="1" destOrd="0" parTransId="{A4446D86-4458-4576-809B-E7C70D140C8C}" sibTransId="{082D36D4-9876-44DE-A6D5-E071FBEF5A5F}"/>
    <dgm:cxn modelId="{DFA336D4-B01B-45D6-BBF2-752B6F6EC4F7}" srcId="{7221442A-EA5D-48A8-B722-32DADEEC7DF7}" destId="{42D53DE5-930C-4187-A555-5BCA0042B51A}" srcOrd="0" destOrd="0" parTransId="{CA4BBA67-4D36-419E-BFF6-660D183E9559}" sibTransId="{F919ADEA-5D94-4617-B3AA-F63DFE296F11}"/>
    <dgm:cxn modelId="{FBEF8B2E-B9C2-4C3B-9696-24B769F943E9}" type="presOf" srcId="{42D53DE5-930C-4187-A555-5BCA0042B51A}" destId="{4E064D76-7F13-492C-83D9-751558502CB7}" srcOrd="0" destOrd="0" presId="urn:microsoft.com/office/officeart/2018/2/layout/IconLabelDescriptionList"/>
    <dgm:cxn modelId="{F56446F5-0627-4794-922A-A9F6F88629E9}" type="presOf" srcId="{39F7CE01-542C-4478-B64D-EC1C168991DF}" destId="{4AF5EB9B-63B1-478C-983B-0B06C8841D3C}" srcOrd="0" destOrd="0" presId="urn:microsoft.com/office/officeart/2018/2/layout/IconLabelDescriptionList"/>
    <dgm:cxn modelId="{B81FCEE1-D9F9-4568-88A7-CF8F18F59B66}" srcId="{7221442A-EA5D-48A8-B722-32DADEEC7DF7}" destId="{0C7BF0A3-198E-4139-B9D1-FD73C1822783}" srcOrd="1" destOrd="0" parTransId="{65233007-63F5-4EF7-8BA8-D4AE4F5EE1BD}" sibTransId="{D86B8E7B-17C0-4D2A-A372-938C056DFBD3}"/>
    <dgm:cxn modelId="{B2598D4A-56D6-49AF-B58B-DA200D501C5E}" srcId="{A6196AA7-A964-4A25-BEF9-E69AC6A46668}" destId="{7221442A-EA5D-48A8-B722-32DADEEC7DF7}" srcOrd="0" destOrd="0" parTransId="{050CDE99-1B0A-49E9-9E99-1C12CF0D709C}" sibTransId="{2494E512-3841-431E-86A6-EF6EF802AD38}"/>
    <dgm:cxn modelId="{EBF83848-4C08-46E4-B213-47D2A3D752A9}" type="presOf" srcId="{639A3064-7F76-4FB7-9C78-266AE3FC421D}" destId="{96595808-84E1-4A46-87F4-6F91B2102470}" srcOrd="0" destOrd="0" presId="urn:microsoft.com/office/officeart/2018/2/layout/IconLabelDescriptionList"/>
    <dgm:cxn modelId="{14ABDD9A-C363-4593-A852-01CD573960BA}" srcId="{639A3064-7F76-4FB7-9C78-266AE3FC421D}" destId="{81B13265-C0CC-4F95-82CD-390855C2AC15}" srcOrd="2" destOrd="0" parTransId="{438876BE-2360-4BD6-95E0-432F5772B7FD}" sibTransId="{E6EE9C4B-4398-4EE8-8AE3-BC2122AE7EDD}"/>
    <dgm:cxn modelId="{E7282BF9-1D7F-44CA-B944-EF6CFF0FA99A}" type="presOf" srcId="{7221442A-EA5D-48A8-B722-32DADEEC7DF7}" destId="{4FBC2F3A-9AA5-4D4C-893F-57916FF6220F}" srcOrd="0" destOrd="0" presId="urn:microsoft.com/office/officeart/2018/2/layout/IconLabelDescriptionList"/>
    <dgm:cxn modelId="{591D41C0-D071-4CB5-9FB7-2F5433446D51}" type="presOf" srcId="{C503B6C7-424D-4271-AB3F-233ABACB517E}" destId="{4AF5EB9B-63B1-478C-983B-0B06C8841D3C}" srcOrd="0" destOrd="1" presId="urn:microsoft.com/office/officeart/2018/2/layout/IconLabelDescriptionList"/>
    <dgm:cxn modelId="{BB61808F-6DC0-4770-B014-06CC8F9FB642}" srcId="{639A3064-7F76-4FB7-9C78-266AE3FC421D}" destId="{39F7CE01-542C-4478-B64D-EC1C168991DF}" srcOrd="0" destOrd="0" parTransId="{E32B80B7-CB47-4B98-8690-0435DF0BE056}" sibTransId="{91497723-1A89-4481-9725-EDB61453898C}"/>
    <dgm:cxn modelId="{481BA969-F691-4D0E-9B5A-EC60869646AE}" type="presOf" srcId="{A6196AA7-A964-4A25-BEF9-E69AC6A46668}" destId="{B2FBEF62-4CDB-4CED-B900-B741C64B489F}" srcOrd="0" destOrd="0" presId="urn:microsoft.com/office/officeart/2018/2/layout/IconLabelDescriptionList"/>
    <dgm:cxn modelId="{91D75951-9A9E-406D-84FA-99ADDA3206BF}" type="presOf" srcId="{81B13265-C0CC-4F95-82CD-390855C2AC15}" destId="{4AF5EB9B-63B1-478C-983B-0B06C8841D3C}" srcOrd="0" destOrd="2" presId="urn:microsoft.com/office/officeart/2018/2/layout/IconLabelDescriptionList"/>
    <dgm:cxn modelId="{B2DF8410-E258-45C7-9F09-B65461A405A8}" type="presOf" srcId="{0C7BF0A3-198E-4139-B9D1-FD73C1822783}" destId="{4E064D76-7F13-492C-83D9-751558502CB7}" srcOrd="0" destOrd="1" presId="urn:microsoft.com/office/officeart/2018/2/layout/IconLabelDescriptionList"/>
    <dgm:cxn modelId="{996EC1B1-F6C5-4168-BD18-190DD0355918}" srcId="{A6196AA7-A964-4A25-BEF9-E69AC6A46668}" destId="{639A3064-7F76-4FB7-9C78-266AE3FC421D}" srcOrd="1" destOrd="0" parTransId="{20EBDF60-B2EB-480B-907D-7B9D2784B327}" sibTransId="{3712348E-A676-4321-A361-899633A9FCBE}"/>
    <dgm:cxn modelId="{0FD08206-651D-4012-93F7-4B658ADFE961}" type="presParOf" srcId="{B2FBEF62-4CDB-4CED-B900-B741C64B489F}" destId="{B2BA5A70-A73E-408A-82D8-661D0D9DB777}" srcOrd="0" destOrd="0" presId="urn:microsoft.com/office/officeart/2018/2/layout/IconLabelDescriptionList"/>
    <dgm:cxn modelId="{51C3A9F4-CDD2-4D34-BB8D-A3E209F9E52C}" type="presParOf" srcId="{B2BA5A70-A73E-408A-82D8-661D0D9DB777}" destId="{0EBCCA8D-C5F8-4F5C-A906-DF602A49BDBC}" srcOrd="0" destOrd="0" presId="urn:microsoft.com/office/officeart/2018/2/layout/IconLabelDescriptionList"/>
    <dgm:cxn modelId="{5FD5DD46-B8E8-418F-9958-2D10BF98667D}" type="presParOf" srcId="{B2BA5A70-A73E-408A-82D8-661D0D9DB777}" destId="{9690932F-1D5C-4574-BC14-0F009A3F9A7F}" srcOrd="1" destOrd="0" presId="urn:microsoft.com/office/officeart/2018/2/layout/IconLabelDescriptionList"/>
    <dgm:cxn modelId="{64071985-D0F0-4843-B2E6-AF026FBE7382}" type="presParOf" srcId="{B2BA5A70-A73E-408A-82D8-661D0D9DB777}" destId="{4FBC2F3A-9AA5-4D4C-893F-57916FF6220F}" srcOrd="2" destOrd="0" presId="urn:microsoft.com/office/officeart/2018/2/layout/IconLabelDescriptionList"/>
    <dgm:cxn modelId="{9032A2E1-69F5-4B03-884C-48D33B3BD43B}" type="presParOf" srcId="{B2BA5A70-A73E-408A-82D8-661D0D9DB777}" destId="{E75870D2-C5F2-492C-A5A9-B883720C7D23}" srcOrd="3" destOrd="0" presId="urn:microsoft.com/office/officeart/2018/2/layout/IconLabelDescriptionList"/>
    <dgm:cxn modelId="{4BF8B37D-D853-4285-9304-EFCD7D84B177}" type="presParOf" srcId="{B2BA5A70-A73E-408A-82D8-661D0D9DB777}" destId="{4E064D76-7F13-492C-83D9-751558502CB7}" srcOrd="4" destOrd="0" presId="urn:microsoft.com/office/officeart/2018/2/layout/IconLabelDescriptionList"/>
    <dgm:cxn modelId="{BDBA5427-21C7-4703-86F9-A815AA6E2A3E}" type="presParOf" srcId="{B2FBEF62-4CDB-4CED-B900-B741C64B489F}" destId="{3FD5EF6A-A48F-4193-B45C-B24EFDAD4E66}" srcOrd="1" destOrd="0" presId="urn:microsoft.com/office/officeart/2018/2/layout/IconLabelDescriptionList"/>
    <dgm:cxn modelId="{231E21C6-F9EB-4F9B-9F44-655D4C98A69C}" type="presParOf" srcId="{B2FBEF62-4CDB-4CED-B900-B741C64B489F}" destId="{38802711-958D-4D77-A5FB-CBD20C85BE6F}" srcOrd="2" destOrd="0" presId="urn:microsoft.com/office/officeart/2018/2/layout/IconLabelDescriptionList"/>
    <dgm:cxn modelId="{20D3311B-1C0C-4B08-B76C-D4F4B69643BC}" type="presParOf" srcId="{38802711-958D-4D77-A5FB-CBD20C85BE6F}" destId="{769E1605-4B7E-43B5-AB7B-60EFC16CFAA5}" srcOrd="0" destOrd="0" presId="urn:microsoft.com/office/officeart/2018/2/layout/IconLabelDescriptionList"/>
    <dgm:cxn modelId="{F05D1F01-67A6-409D-9473-D4047BA750FD}" type="presParOf" srcId="{38802711-958D-4D77-A5FB-CBD20C85BE6F}" destId="{50E1FC0B-F543-482C-8A37-415C3F7BC1D1}" srcOrd="1" destOrd="0" presId="urn:microsoft.com/office/officeart/2018/2/layout/IconLabelDescriptionList"/>
    <dgm:cxn modelId="{5B97ED6C-A224-4CA1-A76A-8C92D18A52F5}" type="presParOf" srcId="{38802711-958D-4D77-A5FB-CBD20C85BE6F}" destId="{96595808-84E1-4A46-87F4-6F91B2102470}" srcOrd="2" destOrd="0" presId="urn:microsoft.com/office/officeart/2018/2/layout/IconLabelDescriptionList"/>
    <dgm:cxn modelId="{7D065298-610E-4FBF-A0B2-6B82CDA2B4B7}" type="presParOf" srcId="{38802711-958D-4D77-A5FB-CBD20C85BE6F}" destId="{732F23A6-8D30-4C8C-8C0D-DCBC8C2818B0}" srcOrd="3" destOrd="0" presId="urn:microsoft.com/office/officeart/2018/2/layout/IconLabelDescriptionList"/>
    <dgm:cxn modelId="{5C6F020D-A42A-4595-B6FD-42BAA081F812}" type="presParOf" srcId="{38802711-958D-4D77-A5FB-CBD20C85BE6F}" destId="{4AF5EB9B-63B1-478C-983B-0B06C8841D3C}"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EB47F-BC71-4476-81ED-43D5E2C393B4}">
      <dsp:nvSpPr>
        <dsp:cNvPr id="0" name=""/>
        <dsp:cNvSpPr/>
      </dsp:nvSpPr>
      <dsp:spPr>
        <a:xfrm>
          <a:off x="285512" y="435133"/>
          <a:ext cx="0" cy="3916203"/>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0E0B7-F2BD-46E7-BF6B-97FABE142F39}">
      <dsp:nvSpPr>
        <dsp:cNvPr id="0" name=""/>
        <dsp:cNvSpPr/>
      </dsp:nvSpPr>
      <dsp:spPr>
        <a:xfrm>
          <a:off x="394295" y="565673"/>
          <a:ext cx="2059705" cy="17622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E6CE9-6335-4A20-A86A-AB7E77FEBE2C}">
      <dsp:nvSpPr>
        <dsp:cNvPr id="0" name=""/>
        <dsp:cNvSpPr/>
      </dsp:nvSpPr>
      <dsp:spPr>
        <a:xfrm>
          <a:off x="394295" y="2327965"/>
          <a:ext cx="2059705" cy="202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sz="2000" kern="1200" dirty="0"/>
            <a:t>Orientations</a:t>
          </a:r>
        </a:p>
        <a:p>
          <a:pPr lvl="0" algn="ctr" defTabSz="889000">
            <a:lnSpc>
              <a:spcPct val="90000"/>
            </a:lnSpc>
            <a:spcBef>
              <a:spcPct val="0"/>
            </a:spcBef>
            <a:spcAft>
              <a:spcPct val="35000"/>
            </a:spcAft>
          </a:pPr>
          <a:r>
            <a:rPr lang="en-US" sz="2000" kern="1200" dirty="0"/>
            <a:t>Web-Based Information</a:t>
          </a:r>
        </a:p>
        <a:p>
          <a:pPr lvl="0" algn="ctr" defTabSz="889000">
            <a:lnSpc>
              <a:spcPct val="90000"/>
            </a:lnSpc>
            <a:spcBef>
              <a:spcPct val="0"/>
            </a:spcBef>
            <a:spcAft>
              <a:spcPct val="35000"/>
            </a:spcAft>
          </a:pPr>
          <a:r>
            <a:rPr lang="en-US" sz="2000" kern="1200" dirty="0"/>
            <a:t>Welcome Packets</a:t>
          </a:r>
        </a:p>
      </dsp:txBody>
      <dsp:txXfrm>
        <a:off x="394295" y="2327965"/>
        <a:ext cx="2059705" cy="2023371"/>
      </dsp:txXfrm>
    </dsp:sp>
    <dsp:sp modelId="{DEB82246-6AEC-487A-98D4-931E47F1FC4E}">
      <dsp:nvSpPr>
        <dsp:cNvPr id="0" name=""/>
        <dsp:cNvSpPr/>
      </dsp:nvSpPr>
      <dsp:spPr>
        <a:xfrm>
          <a:off x="285512" y="0"/>
          <a:ext cx="2175668" cy="43513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Information</a:t>
          </a:r>
        </a:p>
      </dsp:txBody>
      <dsp:txXfrm>
        <a:off x="285512" y="0"/>
        <a:ext cx="2175668" cy="435133"/>
      </dsp:txXfrm>
    </dsp:sp>
    <dsp:sp modelId="{AE2A14FD-1E10-4F91-B6EF-A2B85373421D}">
      <dsp:nvSpPr>
        <dsp:cNvPr id="0" name=""/>
        <dsp:cNvSpPr/>
      </dsp:nvSpPr>
      <dsp:spPr>
        <a:xfrm>
          <a:off x="2855515" y="435133"/>
          <a:ext cx="0" cy="3916203"/>
        </a:xfrm>
        <a:prstGeom prst="lin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737221-83EB-435B-8FC5-C014CBD5E373}">
      <dsp:nvSpPr>
        <dsp:cNvPr id="0" name=""/>
        <dsp:cNvSpPr/>
      </dsp:nvSpPr>
      <dsp:spPr>
        <a:xfrm>
          <a:off x="2964299" y="565673"/>
          <a:ext cx="2059705" cy="176229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5BFF7-AFEE-443C-9859-80544162D35F}">
      <dsp:nvSpPr>
        <dsp:cNvPr id="0" name=""/>
        <dsp:cNvSpPr/>
      </dsp:nvSpPr>
      <dsp:spPr>
        <a:xfrm>
          <a:off x="2964299" y="2327965"/>
          <a:ext cx="2059705" cy="202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sz="2000" kern="1200" dirty="0"/>
            <a:t>Youth Led</a:t>
          </a:r>
        </a:p>
        <a:p>
          <a:pPr lvl="0" algn="ctr" defTabSz="889000">
            <a:lnSpc>
              <a:spcPct val="90000"/>
            </a:lnSpc>
            <a:spcBef>
              <a:spcPct val="0"/>
            </a:spcBef>
            <a:spcAft>
              <a:spcPct val="35000"/>
            </a:spcAft>
          </a:pPr>
          <a:r>
            <a:rPr lang="en-US" sz="2000" kern="1200" dirty="0"/>
            <a:t>Welcome and Farewell Activities</a:t>
          </a:r>
        </a:p>
        <a:p>
          <a:pPr lvl="0" algn="ctr" defTabSz="889000">
            <a:lnSpc>
              <a:spcPct val="90000"/>
            </a:lnSpc>
            <a:spcBef>
              <a:spcPct val="0"/>
            </a:spcBef>
            <a:spcAft>
              <a:spcPct val="35000"/>
            </a:spcAft>
          </a:pPr>
          <a:r>
            <a:rPr lang="en-US" sz="2000" kern="1200" dirty="0"/>
            <a:t>Recognition</a:t>
          </a:r>
        </a:p>
      </dsp:txBody>
      <dsp:txXfrm>
        <a:off x="2964299" y="2327965"/>
        <a:ext cx="2059705" cy="2023371"/>
      </dsp:txXfrm>
    </dsp:sp>
    <dsp:sp modelId="{A6D94A23-1CE9-4428-99C5-07DE018092B8}">
      <dsp:nvSpPr>
        <dsp:cNvPr id="0" name=""/>
        <dsp:cNvSpPr/>
      </dsp:nvSpPr>
      <dsp:spPr>
        <a:xfrm>
          <a:off x="2855515" y="0"/>
          <a:ext cx="2175668" cy="43513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Belonging</a:t>
          </a:r>
        </a:p>
      </dsp:txBody>
      <dsp:txXfrm>
        <a:off x="2855515" y="0"/>
        <a:ext cx="2175668" cy="435133"/>
      </dsp:txXfrm>
    </dsp:sp>
    <dsp:sp modelId="{EE9E3B0F-A704-41E6-A789-03058D0E8746}">
      <dsp:nvSpPr>
        <dsp:cNvPr id="0" name=""/>
        <dsp:cNvSpPr/>
      </dsp:nvSpPr>
      <dsp:spPr>
        <a:xfrm>
          <a:off x="5425519" y="435133"/>
          <a:ext cx="0" cy="3916203"/>
        </a:xfrm>
        <a:prstGeom prst="lin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B0A415-3B58-4AD9-A4E0-31AA69BBB4B4}">
      <dsp:nvSpPr>
        <dsp:cNvPr id="0" name=""/>
        <dsp:cNvSpPr/>
      </dsp:nvSpPr>
      <dsp:spPr>
        <a:xfrm>
          <a:off x="5534302" y="565673"/>
          <a:ext cx="2059705" cy="17622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8000" b="-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F90441-F1CA-4F7A-B52D-3CCEA1934400}">
      <dsp:nvSpPr>
        <dsp:cNvPr id="0" name=""/>
        <dsp:cNvSpPr/>
      </dsp:nvSpPr>
      <dsp:spPr>
        <a:xfrm>
          <a:off x="5534302" y="2327965"/>
          <a:ext cx="2059705" cy="202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US" sz="2000" kern="1200" dirty="0"/>
            <a:t>Connect Youth to Their Interests</a:t>
          </a:r>
        </a:p>
        <a:p>
          <a:pPr lvl="0" algn="ctr" defTabSz="889000">
            <a:lnSpc>
              <a:spcPct val="90000"/>
            </a:lnSpc>
            <a:spcBef>
              <a:spcPct val="0"/>
            </a:spcBef>
            <a:spcAft>
              <a:spcPct val="35000"/>
            </a:spcAft>
          </a:pPr>
          <a:r>
            <a:rPr lang="en-US" sz="2000" kern="1200" dirty="0"/>
            <a:t>Peer-to-Peer Communication</a:t>
          </a:r>
        </a:p>
      </dsp:txBody>
      <dsp:txXfrm>
        <a:off x="5534302" y="2327965"/>
        <a:ext cx="2059705" cy="2023371"/>
      </dsp:txXfrm>
    </dsp:sp>
    <dsp:sp modelId="{D1368E68-3D7E-444F-B866-EB6CD7AB6B81}">
      <dsp:nvSpPr>
        <dsp:cNvPr id="0" name=""/>
        <dsp:cNvSpPr/>
      </dsp:nvSpPr>
      <dsp:spPr>
        <a:xfrm>
          <a:off x="5425519" y="0"/>
          <a:ext cx="2175668" cy="435133"/>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Friendship</a:t>
          </a:r>
        </a:p>
      </dsp:txBody>
      <dsp:txXfrm>
        <a:off x="5425519" y="0"/>
        <a:ext cx="2175668" cy="435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B816D-82BB-43F6-AE3D-8F7C221E2348}">
      <dsp:nvSpPr>
        <dsp:cNvPr id="0" name=""/>
        <dsp:cNvSpPr/>
      </dsp:nvSpPr>
      <dsp:spPr>
        <a:xfrm>
          <a:off x="782"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Satisfaction in helping others</a:t>
          </a:r>
        </a:p>
        <a:p>
          <a:pPr marL="114300" lvl="1" indent="-114300" algn="l" defTabSz="666750">
            <a:lnSpc>
              <a:spcPct val="90000"/>
            </a:lnSpc>
            <a:spcBef>
              <a:spcPct val="0"/>
            </a:spcBef>
            <a:spcAft>
              <a:spcPct val="15000"/>
            </a:spcAft>
            <a:buChar char="••"/>
          </a:pPr>
          <a:r>
            <a:rPr lang="en-US" sz="1500" kern="1200" dirty="0"/>
            <a:t>Sense of Purpose</a:t>
          </a:r>
        </a:p>
        <a:p>
          <a:pPr marL="114300" lvl="1" indent="-114300" algn="l" defTabSz="666750">
            <a:lnSpc>
              <a:spcPct val="90000"/>
            </a:lnSpc>
            <a:spcBef>
              <a:spcPct val="0"/>
            </a:spcBef>
            <a:spcAft>
              <a:spcPct val="15000"/>
            </a:spcAft>
            <a:buChar char="••"/>
          </a:pPr>
          <a:r>
            <a:rPr lang="en-US" sz="1500" kern="1200" dirty="0"/>
            <a:t>Leadership</a:t>
          </a:r>
        </a:p>
      </dsp:txBody>
      <dsp:txXfrm>
        <a:off x="43694" y="1373540"/>
        <a:ext cx="2174998" cy="1379301"/>
      </dsp:txXfrm>
    </dsp:sp>
    <dsp:sp modelId="{BF39662A-441D-4E65-821C-4890BFD78644}">
      <dsp:nvSpPr>
        <dsp:cNvPr id="0" name=""/>
        <dsp:cNvSpPr/>
      </dsp:nvSpPr>
      <dsp:spPr>
        <a:xfrm>
          <a:off x="1279934" y="1805736"/>
          <a:ext cx="2447481" cy="2447481"/>
        </a:xfrm>
        <a:prstGeom prst="leftCircularArrow">
          <a:avLst>
            <a:gd name="adj1" fmla="val 2969"/>
            <a:gd name="adj2" fmla="val 363730"/>
            <a:gd name="adj3" fmla="val 2139241"/>
            <a:gd name="adj4" fmla="val 9024489"/>
            <a:gd name="adj5" fmla="val 346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BC9EC8-0F73-4136-8332-CC6F8B8EA48C}">
      <dsp:nvSpPr>
        <dsp:cNvPr id="0" name=""/>
        <dsp:cNvSpPr/>
      </dsp:nvSpPr>
      <dsp:spPr>
        <a:xfrm>
          <a:off x="503186" y="2795754"/>
          <a:ext cx="2009619" cy="7991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Positive Identity</a:t>
          </a:r>
        </a:p>
      </dsp:txBody>
      <dsp:txXfrm>
        <a:off x="526593" y="2819161"/>
        <a:ext cx="1962805" cy="752345"/>
      </dsp:txXfrm>
    </dsp:sp>
    <dsp:sp modelId="{E690C7CC-1FFA-4EC9-958C-6A7A368D86B4}">
      <dsp:nvSpPr>
        <dsp:cNvPr id="0" name=""/>
        <dsp:cNvSpPr/>
      </dsp:nvSpPr>
      <dsp:spPr>
        <a:xfrm>
          <a:off x="2858787"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Coping and Resilience Skills</a:t>
          </a:r>
        </a:p>
        <a:p>
          <a:pPr marL="114300" lvl="1" indent="-114300" algn="l" defTabSz="666750">
            <a:lnSpc>
              <a:spcPct val="90000"/>
            </a:lnSpc>
            <a:spcBef>
              <a:spcPct val="0"/>
            </a:spcBef>
            <a:spcAft>
              <a:spcPct val="15000"/>
            </a:spcAft>
            <a:buChar char="••"/>
          </a:pPr>
          <a:r>
            <a:rPr lang="en-US" sz="1500" kern="1200" dirty="0"/>
            <a:t>Advisors as References</a:t>
          </a:r>
        </a:p>
        <a:p>
          <a:pPr marL="114300" lvl="1" indent="-114300" algn="l" defTabSz="666750">
            <a:lnSpc>
              <a:spcPct val="90000"/>
            </a:lnSpc>
            <a:spcBef>
              <a:spcPct val="0"/>
            </a:spcBef>
            <a:spcAft>
              <a:spcPct val="15000"/>
            </a:spcAft>
            <a:buChar char="••"/>
          </a:pPr>
          <a:r>
            <a:rPr lang="en-US" sz="1500" kern="1200" dirty="0"/>
            <a:t>Service Learning</a:t>
          </a:r>
        </a:p>
      </dsp:txBody>
      <dsp:txXfrm>
        <a:off x="2901699" y="1773120"/>
        <a:ext cx="2174998" cy="1379301"/>
      </dsp:txXfrm>
    </dsp:sp>
    <dsp:sp modelId="{5AF2BA39-826F-42FD-B35C-6CBA54CA50FA}">
      <dsp:nvSpPr>
        <dsp:cNvPr id="0" name=""/>
        <dsp:cNvSpPr/>
      </dsp:nvSpPr>
      <dsp:spPr>
        <a:xfrm>
          <a:off x="4119099" y="199631"/>
          <a:ext cx="2736364" cy="2736364"/>
        </a:xfrm>
        <a:prstGeom prst="circularArrow">
          <a:avLst>
            <a:gd name="adj1" fmla="val 2655"/>
            <a:gd name="adj2" fmla="val 322955"/>
            <a:gd name="adj3" fmla="val 19501534"/>
            <a:gd name="adj4" fmla="val 12575511"/>
            <a:gd name="adj5" fmla="val 309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EE4530-DCC7-44EB-ACF6-60ACA010BDCD}">
      <dsp:nvSpPr>
        <dsp:cNvPr id="0" name=""/>
        <dsp:cNvSpPr/>
      </dsp:nvSpPr>
      <dsp:spPr>
        <a:xfrm>
          <a:off x="3361192" y="931048"/>
          <a:ext cx="2009619" cy="7991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College and Career Readiness</a:t>
          </a:r>
        </a:p>
      </dsp:txBody>
      <dsp:txXfrm>
        <a:off x="3384599" y="954455"/>
        <a:ext cx="1962805" cy="752345"/>
      </dsp:txXfrm>
    </dsp:sp>
    <dsp:sp modelId="{C98D52BB-C5C7-4C9B-A812-1F0B259023B2}">
      <dsp:nvSpPr>
        <dsp:cNvPr id="0" name=""/>
        <dsp:cNvSpPr/>
      </dsp:nvSpPr>
      <dsp:spPr>
        <a:xfrm>
          <a:off x="5716793"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Increased knowledge of community</a:t>
          </a:r>
        </a:p>
        <a:p>
          <a:pPr marL="114300" lvl="1" indent="-114300" algn="l" defTabSz="666750">
            <a:lnSpc>
              <a:spcPct val="90000"/>
            </a:lnSpc>
            <a:spcBef>
              <a:spcPct val="0"/>
            </a:spcBef>
            <a:spcAft>
              <a:spcPct val="15000"/>
            </a:spcAft>
            <a:buChar char="••"/>
          </a:pPr>
          <a:r>
            <a:rPr lang="en-US" sz="1500" kern="1200" dirty="0"/>
            <a:t>Increased understanding of military transition</a:t>
          </a:r>
        </a:p>
        <a:p>
          <a:pPr marL="114300" lvl="1" indent="-114300" algn="l" defTabSz="666750">
            <a:lnSpc>
              <a:spcPct val="90000"/>
            </a:lnSpc>
            <a:spcBef>
              <a:spcPct val="0"/>
            </a:spcBef>
            <a:spcAft>
              <a:spcPct val="15000"/>
            </a:spcAft>
            <a:buChar char="••"/>
          </a:pPr>
          <a:r>
            <a:rPr lang="en-US" sz="1500" kern="1200" dirty="0"/>
            <a:t>Affect change </a:t>
          </a:r>
        </a:p>
      </dsp:txBody>
      <dsp:txXfrm>
        <a:off x="5759705" y="1373540"/>
        <a:ext cx="2174998" cy="1379301"/>
      </dsp:txXfrm>
    </dsp:sp>
    <dsp:sp modelId="{9800486E-8287-4060-9A42-E1DE5B9FD876}">
      <dsp:nvSpPr>
        <dsp:cNvPr id="0" name=""/>
        <dsp:cNvSpPr/>
      </dsp:nvSpPr>
      <dsp:spPr>
        <a:xfrm>
          <a:off x="6219198" y="2795754"/>
          <a:ext cx="2009619" cy="7991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Empowerment</a:t>
          </a:r>
        </a:p>
      </dsp:txBody>
      <dsp:txXfrm>
        <a:off x="6242605" y="2819161"/>
        <a:ext cx="1962805" cy="752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4CC8-683C-466D-A11F-1D53475E08B0}">
      <dsp:nvSpPr>
        <dsp:cNvPr id="0" name=""/>
        <dsp:cNvSpPr/>
      </dsp:nvSpPr>
      <dsp:spPr>
        <a:xfrm>
          <a:off x="4475" y="658791"/>
          <a:ext cx="2108367" cy="2108367"/>
        </a:xfrm>
        <a:prstGeom prst="roundRect">
          <a:avLst>
            <a:gd name="adj" fmla="val 10000"/>
          </a:avLst>
        </a:prstGeom>
        <a:blipFill>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7DD4DB-A851-4EA7-8F49-D1E26E642AA7}">
      <dsp:nvSpPr>
        <dsp:cNvPr id="0" name=""/>
        <dsp:cNvSpPr/>
      </dsp:nvSpPr>
      <dsp:spPr>
        <a:xfrm>
          <a:off x="347697" y="2083837"/>
          <a:ext cx="2108367" cy="232139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t>Boundaries and Expectations</a:t>
          </a:r>
        </a:p>
        <a:p>
          <a:pPr marL="114300" lvl="1" indent="-114300" algn="l" defTabSz="622300">
            <a:lnSpc>
              <a:spcPct val="90000"/>
            </a:lnSpc>
            <a:spcBef>
              <a:spcPct val="0"/>
            </a:spcBef>
            <a:spcAft>
              <a:spcPct val="15000"/>
            </a:spcAft>
            <a:buChar char="••"/>
          </a:pPr>
          <a:r>
            <a:rPr lang="en-US" sz="1400" kern="1200" dirty="0"/>
            <a:t>Youth learn the rules and expectations </a:t>
          </a:r>
          <a:r>
            <a:rPr lang="en-US" sz="1400" kern="1200" dirty="0" smtClean="0"/>
            <a:t>early</a:t>
          </a:r>
          <a:endParaRPr lang="en-US" sz="1400" kern="1200" dirty="0"/>
        </a:p>
        <a:p>
          <a:pPr marL="114300" lvl="1" indent="-114300" algn="l" defTabSz="622300">
            <a:lnSpc>
              <a:spcPct val="90000"/>
            </a:lnSpc>
            <a:spcBef>
              <a:spcPct val="0"/>
            </a:spcBef>
            <a:spcAft>
              <a:spcPct val="15000"/>
            </a:spcAft>
            <a:buChar char="••"/>
          </a:pPr>
          <a:r>
            <a:rPr lang="en-US" sz="1400" kern="1200" dirty="0"/>
            <a:t>Access Adult Role Models</a:t>
          </a:r>
        </a:p>
        <a:p>
          <a:pPr marL="114300" lvl="1" indent="-114300" algn="l" defTabSz="622300">
            <a:lnSpc>
              <a:spcPct val="90000"/>
            </a:lnSpc>
            <a:spcBef>
              <a:spcPct val="0"/>
            </a:spcBef>
            <a:spcAft>
              <a:spcPct val="15000"/>
            </a:spcAft>
            <a:buChar char="••"/>
          </a:pPr>
          <a:r>
            <a:rPr lang="en-US" sz="1400" kern="1200" dirty="0"/>
            <a:t>Youth as Positive Peer Influence</a:t>
          </a:r>
        </a:p>
      </dsp:txBody>
      <dsp:txXfrm>
        <a:off x="409449" y="2145589"/>
        <a:ext cx="1984863" cy="2197892"/>
      </dsp:txXfrm>
    </dsp:sp>
    <dsp:sp modelId="{3B0582F4-3632-4BC2-A5A4-8D582D4104A2}">
      <dsp:nvSpPr>
        <dsp:cNvPr id="0" name=""/>
        <dsp:cNvSpPr/>
      </dsp:nvSpPr>
      <dsp:spPr>
        <a:xfrm rot="56007">
          <a:off x="2518933" y="1486771"/>
          <a:ext cx="406172" cy="50661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518941" y="1587100"/>
        <a:ext cx="284320" cy="303967"/>
      </dsp:txXfrm>
    </dsp:sp>
    <dsp:sp modelId="{E7A3C39E-69D6-4D9E-B2C2-6C0938650DC8}">
      <dsp:nvSpPr>
        <dsp:cNvPr id="0" name=""/>
        <dsp:cNvSpPr/>
      </dsp:nvSpPr>
      <dsp:spPr>
        <a:xfrm>
          <a:off x="3273180" y="712049"/>
          <a:ext cx="2108367" cy="2108367"/>
        </a:xfrm>
        <a:prstGeom prst="roundRect">
          <a:avLst>
            <a:gd name="adj" fmla="val 10000"/>
          </a:avLst>
        </a:prstGeom>
        <a:blipFill dpi="0" rotWithShape="1">
          <a:blip xmlns:r="http://schemas.openxmlformats.org/officeDocument/2006/relationships" r:embed="rId2"/>
          <a:srcRect/>
          <a:stretch>
            <a:fillRect l="-8000" t="-1000" r="-2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B0013B-7D9E-48E9-83A1-F7321E4A66D2}">
      <dsp:nvSpPr>
        <dsp:cNvPr id="0" name=""/>
        <dsp:cNvSpPr/>
      </dsp:nvSpPr>
      <dsp:spPr>
        <a:xfrm>
          <a:off x="3616402" y="2243609"/>
          <a:ext cx="2108367" cy="21083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t>Support</a:t>
          </a:r>
        </a:p>
        <a:p>
          <a:pPr marL="114300" lvl="1" indent="-114300" algn="l" defTabSz="622300">
            <a:lnSpc>
              <a:spcPct val="90000"/>
            </a:lnSpc>
            <a:spcBef>
              <a:spcPct val="0"/>
            </a:spcBef>
            <a:spcAft>
              <a:spcPct val="15000"/>
            </a:spcAft>
            <a:buChar char="••"/>
          </a:pPr>
          <a:r>
            <a:rPr lang="en-US" sz="1400" kern="1200" dirty="0"/>
            <a:t>Improves how schools and centers welcome youth</a:t>
          </a:r>
        </a:p>
        <a:p>
          <a:pPr marL="114300" lvl="1" indent="-114300" algn="l" defTabSz="622300">
            <a:lnSpc>
              <a:spcPct val="90000"/>
            </a:lnSpc>
            <a:spcBef>
              <a:spcPct val="0"/>
            </a:spcBef>
            <a:spcAft>
              <a:spcPct val="15000"/>
            </a:spcAft>
            <a:buChar char="••"/>
          </a:pPr>
          <a:r>
            <a:rPr lang="en-US" sz="1400" kern="1200" dirty="0"/>
            <a:t>Creates a caring environment for youth as they move into a new community</a:t>
          </a:r>
        </a:p>
      </dsp:txBody>
      <dsp:txXfrm>
        <a:off x="3678154" y="2305361"/>
        <a:ext cx="1984863" cy="1984863"/>
      </dsp:txXfrm>
    </dsp:sp>
    <dsp:sp modelId="{E4F5E9FF-BB6C-4008-B144-791FEB313A7B}">
      <dsp:nvSpPr>
        <dsp:cNvPr id="0" name=""/>
        <dsp:cNvSpPr/>
      </dsp:nvSpPr>
      <dsp:spPr>
        <a:xfrm rot="21553731">
          <a:off x="5787647" y="1490538"/>
          <a:ext cx="406154" cy="50661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787653" y="1592680"/>
        <a:ext cx="284308" cy="303967"/>
      </dsp:txXfrm>
    </dsp:sp>
    <dsp:sp modelId="{35F48626-DC89-4FD0-A821-9727AE95846C}">
      <dsp:nvSpPr>
        <dsp:cNvPr id="0" name=""/>
        <dsp:cNvSpPr/>
      </dsp:nvSpPr>
      <dsp:spPr>
        <a:xfrm>
          <a:off x="6541884" y="668052"/>
          <a:ext cx="2108367" cy="210836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1000" r="-4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A269B-AE2E-4F53-9728-32815478FCA7}">
      <dsp:nvSpPr>
        <dsp:cNvPr id="0" name=""/>
        <dsp:cNvSpPr/>
      </dsp:nvSpPr>
      <dsp:spPr>
        <a:xfrm>
          <a:off x="6885107" y="2111620"/>
          <a:ext cx="2108367" cy="228435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t>Connection</a:t>
          </a:r>
        </a:p>
        <a:p>
          <a:pPr marL="114300" lvl="1" indent="-114300" algn="l" defTabSz="622300">
            <a:lnSpc>
              <a:spcPct val="90000"/>
            </a:lnSpc>
            <a:spcBef>
              <a:spcPct val="0"/>
            </a:spcBef>
            <a:spcAft>
              <a:spcPct val="15000"/>
            </a:spcAft>
            <a:buChar char="••"/>
          </a:pPr>
          <a:r>
            <a:rPr lang="en-US" sz="1400" kern="1200" dirty="0"/>
            <a:t>Supports positive communication</a:t>
          </a:r>
        </a:p>
        <a:p>
          <a:pPr marL="114300" lvl="1" indent="-114300" algn="l" defTabSz="622300">
            <a:lnSpc>
              <a:spcPct val="90000"/>
            </a:lnSpc>
            <a:spcBef>
              <a:spcPct val="0"/>
            </a:spcBef>
            <a:spcAft>
              <a:spcPct val="15000"/>
            </a:spcAft>
            <a:buChar char="••"/>
          </a:pPr>
          <a:r>
            <a:rPr lang="en-US" sz="1400" kern="1200" dirty="0"/>
            <a:t>Creates a team environment between the </a:t>
          </a:r>
          <a:r>
            <a:rPr lang="en-US" sz="1400" kern="1200" dirty="0" smtClean="0"/>
            <a:t>school, </a:t>
          </a:r>
          <a:r>
            <a:rPr lang="en-US" sz="1400" kern="1200" dirty="0"/>
            <a:t>the </a:t>
          </a:r>
          <a:r>
            <a:rPr lang="en-US" sz="1400" kern="1200" dirty="0" smtClean="0"/>
            <a:t>installation, </a:t>
          </a:r>
          <a:r>
            <a:rPr lang="en-US" sz="1400" kern="1200" dirty="0"/>
            <a:t>and the Family</a:t>
          </a:r>
        </a:p>
        <a:p>
          <a:pPr marL="114300" lvl="1" indent="-114300" algn="l" defTabSz="622300">
            <a:lnSpc>
              <a:spcPct val="90000"/>
            </a:lnSpc>
            <a:spcBef>
              <a:spcPct val="0"/>
            </a:spcBef>
            <a:spcAft>
              <a:spcPct val="15000"/>
            </a:spcAft>
            <a:buChar char="••"/>
          </a:pPr>
          <a:r>
            <a:rPr lang="en-US" sz="1400" kern="1200" dirty="0"/>
            <a:t>Connects youth to their community</a:t>
          </a:r>
        </a:p>
        <a:p>
          <a:pPr marL="57150" lvl="1" indent="-57150" algn="l" defTabSz="488950">
            <a:lnSpc>
              <a:spcPct val="90000"/>
            </a:lnSpc>
            <a:spcBef>
              <a:spcPct val="0"/>
            </a:spcBef>
            <a:spcAft>
              <a:spcPct val="15000"/>
            </a:spcAft>
            <a:buChar char="••"/>
          </a:pPr>
          <a:endParaRPr lang="en-US" sz="1100" kern="1200" dirty="0"/>
        </a:p>
      </dsp:txBody>
      <dsp:txXfrm>
        <a:off x="6946859" y="2173372"/>
        <a:ext cx="1984863" cy="21608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C1CBE-FD28-4602-83CC-2EC738165320}">
      <dsp:nvSpPr>
        <dsp:cNvPr id="0" name=""/>
        <dsp:cNvSpPr/>
      </dsp:nvSpPr>
      <dsp:spPr>
        <a:xfrm>
          <a:off x="3164004" y="4335608"/>
          <a:ext cx="102955" cy="10295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E6998-8D18-45E0-8A67-8E1A09525AB4}">
      <dsp:nvSpPr>
        <dsp:cNvPr id="0" name=""/>
        <dsp:cNvSpPr/>
      </dsp:nvSpPr>
      <dsp:spPr>
        <a:xfrm>
          <a:off x="2934667" y="4440182"/>
          <a:ext cx="102955" cy="102955"/>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E485AB-1CF3-4EEA-8736-CF962892B9A5}">
      <dsp:nvSpPr>
        <dsp:cNvPr id="0" name=""/>
        <dsp:cNvSpPr/>
      </dsp:nvSpPr>
      <dsp:spPr>
        <a:xfrm>
          <a:off x="2698547" y="4526273"/>
          <a:ext cx="102955" cy="102955"/>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DFB0DE-EC90-479F-88BC-4492FEFE0B7A}">
      <dsp:nvSpPr>
        <dsp:cNvPr id="0" name=""/>
        <dsp:cNvSpPr/>
      </dsp:nvSpPr>
      <dsp:spPr>
        <a:xfrm>
          <a:off x="2455647" y="4593395"/>
          <a:ext cx="102955" cy="102955"/>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2915A-E695-4ACB-BBED-8201F6851815}">
      <dsp:nvSpPr>
        <dsp:cNvPr id="0" name=""/>
        <dsp:cNvSpPr/>
      </dsp:nvSpPr>
      <dsp:spPr>
        <a:xfrm>
          <a:off x="4236097" y="3462051"/>
          <a:ext cx="102955" cy="102955"/>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47098C-8C7E-4281-A40D-C27207F78F3A}">
      <dsp:nvSpPr>
        <dsp:cNvPr id="0" name=""/>
        <dsp:cNvSpPr/>
      </dsp:nvSpPr>
      <dsp:spPr>
        <a:xfrm>
          <a:off x="4847665" y="2180413"/>
          <a:ext cx="102955" cy="10295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182DED-7A54-4574-B53E-2F3A824841FF}">
      <dsp:nvSpPr>
        <dsp:cNvPr id="0" name=""/>
        <dsp:cNvSpPr/>
      </dsp:nvSpPr>
      <dsp:spPr>
        <a:xfrm>
          <a:off x="4682443" y="581162"/>
          <a:ext cx="102955" cy="102955"/>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7CA857-035E-4275-942C-6257470B0A8F}">
      <dsp:nvSpPr>
        <dsp:cNvPr id="0" name=""/>
        <dsp:cNvSpPr/>
      </dsp:nvSpPr>
      <dsp:spPr>
        <a:xfrm>
          <a:off x="4829170" y="477075"/>
          <a:ext cx="102955" cy="102955"/>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7ACC8-1673-4D9B-BE59-DE465B4D02B0}">
      <dsp:nvSpPr>
        <dsp:cNvPr id="0" name=""/>
        <dsp:cNvSpPr/>
      </dsp:nvSpPr>
      <dsp:spPr>
        <a:xfrm>
          <a:off x="4975897" y="372987"/>
          <a:ext cx="102955" cy="102955"/>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EBB046-DCF4-4740-8BA5-E225C82A151B}">
      <dsp:nvSpPr>
        <dsp:cNvPr id="0" name=""/>
        <dsp:cNvSpPr/>
      </dsp:nvSpPr>
      <dsp:spPr>
        <a:xfrm>
          <a:off x="5122623" y="477075"/>
          <a:ext cx="102955" cy="102955"/>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04F21-A5A7-4520-94B2-F18EB4DC4AE8}">
      <dsp:nvSpPr>
        <dsp:cNvPr id="0" name=""/>
        <dsp:cNvSpPr/>
      </dsp:nvSpPr>
      <dsp:spPr>
        <a:xfrm>
          <a:off x="5269967" y="581162"/>
          <a:ext cx="102955" cy="102955"/>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CA52B0-AFCA-4A0B-870D-6FCD4F9766DA}">
      <dsp:nvSpPr>
        <dsp:cNvPr id="0" name=""/>
        <dsp:cNvSpPr/>
      </dsp:nvSpPr>
      <dsp:spPr>
        <a:xfrm>
          <a:off x="4975897" y="592836"/>
          <a:ext cx="102955" cy="102955"/>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94C6A1-6D6F-4B86-9DC8-E42E7623743A}">
      <dsp:nvSpPr>
        <dsp:cNvPr id="0" name=""/>
        <dsp:cNvSpPr/>
      </dsp:nvSpPr>
      <dsp:spPr>
        <a:xfrm>
          <a:off x="4975897" y="812684"/>
          <a:ext cx="102955" cy="102955"/>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E6D80-D4B5-41EC-ABD6-F7E7033B4A66}">
      <dsp:nvSpPr>
        <dsp:cNvPr id="0" name=""/>
        <dsp:cNvSpPr/>
      </dsp:nvSpPr>
      <dsp:spPr>
        <a:xfrm>
          <a:off x="1868431" y="4800031"/>
          <a:ext cx="2216315" cy="5943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2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Build Resilience</a:t>
          </a:r>
          <a:endParaRPr lang="en-US" sz="1500" kern="1200" dirty="0"/>
        </a:p>
      </dsp:txBody>
      <dsp:txXfrm>
        <a:off x="1897446" y="4829046"/>
        <a:ext cx="2158285" cy="536338"/>
      </dsp:txXfrm>
    </dsp:sp>
    <dsp:sp modelId="{3736503B-1CF2-46EC-90BB-42E73518D008}">
      <dsp:nvSpPr>
        <dsp:cNvPr id="0" name=""/>
        <dsp:cNvSpPr/>
      </dsp:nvSpPr>
      <dsp:spPr>
        <a:xfrm>
          <a:off x="1254089" y="4217092"/>
          <a:ext cx="1027704" cy="102774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ABA06C-DC11-4E2C-BBF5-ADF44D022FB8}">
      <dsp:nvSpPr>
        <dsp:cNvPr id="0" name=""/>
        <dsp:cNvSpPr/>
      </dsp:nvSpPr>
      <dsp:spPr>
        <a:xfrm>
          <a:off x="3857875" y="4082605"/>
          <a:ext cx="2216315" cy="59436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20" tIns="57150" rIns="57150" bIns="57150" numCol="1" spcCol="1270" anchor="ctr" anchorCtr="0">
          <a:noAutofit/>
        </a:bodyPr>
        <a:lstStyle/>
        <a:p>
          <a:pPr lvl="0" algn="l" defTabSz="666750">
            <a:lnSpc>
              <a:spcPct val="90000"/>
            </a:lnSpc>
            <a:spcBef>
              <a:spcPct val="0"/>
            </a:spcBef>
            <a:spcAft>
              <a:spcPct val="35000"/>
            </a:spcAft>
          </a:pPr>
          <a:r>
            <a:rPr lang="en-US" sz="1500" kern="1200" dirty="0"/>
            <a:t>Reduced Youth Risk Behavior </a:t>
          </a:r>
        </a:p>
      </dsp:txBody>
      <dsp:txXfrm>
        <a:off x="3886890" y="4111620"/>
        <a:ext cx="2158285" cy="536338"/>
      </dsp:txXfrm>
    </dsp:sp>
    <dsp:sp modelId="{7484E735-F9FB-443C-9151-66918D110C28}">
      <dsp:nvSpPr>
        <dsp:cNvPr id="0" name=""/>
        <dsp:cNvSpPr/>
      </dsp:nvSpPr>
      <dsp:spPr>
        <a:xfrm>
          <a:off x="3243533" y="3499667"/>
          <a:ext cx="1027704" cy="102774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D5546-1D41-437A-9F1D-2B7FFDCC0D72}">
      <dsp:nvSpPr>
        <dsp:cNvPr id="0" name=""/>
        <dsp:cNvSpPr/>
      </dsp:nvSpPr>
      <dsp:spPr>
        <a:xfrm>
          <a:off x="4704945" y="2951262"/>
          <a:ext cx="2216315" cy="59436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20" tIns="57150" rIns="57150" bIns="57150" numCol="1" spcCol="1270" anchor="ctr" anchorCtr="0">
          <a:noAutofit/>
        </a:bodyPr>
        <a:lstStyle/>
        <a:p>
          <a:pPr lvl="0" algn="l" defTabSz="666750">
            <a:lnSpc>
              <a:spcPct val="90000"/>
            </a:lnSpc>
            <a:spcBef>
              <a:spcPct val="0"/>
            </a:spcBef>
            <a:spcAft>
              <a:spcPct val="35000"/>
            </a:spcAft>
          </a:pPr>
          <a:r>
            <a:rPr lang="en-US" sz="1500" kern="1200" dirty="0"/>
            <a:t>Reduced Stress in Youth and Parents</a:t>
          </a:r>
        </a:p>
      </dsp:txBody>
      <dsp:txXfrm>
        <a:off x="4733960" y="2980277"/>
        <a:ext cx="2158285" cy="536338"/>
      </dsp:txXfrm>
    </dsp:sp>
    <dsp:sp modelId="{A8743F87-18C6-4042-B53E-2686518D8E85}">
      <dsp:nvSpPr>
        <dsp:cNvPr id="0" name=""/>
        <dsp:cNvSpPr/>
      </dsp:nvSpPr>
      <dsp:spPr>
        <a:xfrm>
          <a:off x="4090603" y="2368323"/>
          <a:ext cx="1027704" cy="1027742"/>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C7CD4A-0161-4F16-B17A-4E6EFBC819A2}">
      <dsp:nvSpPr>
        <dsp:cNvPr id="0" name=""/>
        <dsp:cNvSpPr/>
      </dsp:nvSpPr>
      <dsp:spPr>
        <a:xfrm>
          <a:off x="5076694" y="1603475"/>
          <a:ext cx="2216315" cy="59436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20" tIns="57150" rIns="57150" bIns="57150" numCol="1" spcCol="1270" anchor="ctr" anchorCtr="0">
          <a:noAutofit/>
        </a:bodyPr>
        <a:lstStyle/>
        <a:p>
          <a:pPr lvl="0" algn="l" defTabSz="666750">
            <a:lnSpc>
              <a:spcPct val="90000"/>
            </a:lnSpc>
            <a:spcBef>
              <a:spcPct val="0"/>
            </a:spcBef>
            <a:spcAft>
              <a:spcPct val="35000"/>
            </a:spcAft>
          </a:pPr>
          <a:r>
            <a:rPr lang="en-US" sz="1500" kern="1200" dirty="0"/>
            <a:t>Increased School Achievement</a:t>
          </a:r>
        </a:p>
      </dsp:txBody>
      <dsp:txXfrm>
        <a:off x="5105709" y="1632490"/>
        <a:ext cx="2158285" cy="536338"/>
      </dsp:txXfrm>
    </dsp:sp>
    <dsp:sp modelId="{F93394C2-A90E-4F9E-9AF3-81EA06127A98}">
      <dsp:nvSpPr>
        <dsp:cNvPr id="0" name=""/>
        <dsp:cNvSpPr/>
      </dsp:nvSpPr>
      <dsp:spPr>
        <a:xfrm>
          <a:off x="4462352" y="1020536"/>
          <a:ext cx="1027704" cy="102774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E5776-49E7-48C5-963F-07BFEF9F81C9}">
      <dsp:nvSpPr>
        <dsp:cNvPr id="0" name=""/>
        <dsp:cNvSpPr/>
      </dsp:nvSpPr>
      <dsp:spPr>
        <a:xfrm>
          <a:off x="0" y="77272"/>
          <a:ext cx="3856434" cy="7363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Career Exploration Counseling</a:t>
          </a:r>
        </a:p>
      </dsp:txBody>
      <dsp:txXfrm>
        <a:off x="35947" y="113219"/>
        <a:ext cx="3784540" cy="664474"/>
      </dsp:txXfrm>
    </dsp:sp>
    <dsp:sp modelId="{3F68C20A-B494-4210-A1C8-33B14343AA43}">
      <dsp:nvSpPr>
        <dsp:cNvPr id="0" name=""/>
        <dsp:cNvSpPr/>
      </dsp:nvSpPr>
      <dsp:spPr>
        <a:xfrm>
          <a:off x="0" y="868361"/>
          <a:ext cx="3856434" cy="736368"/>
        </a:xfrm>
        <a:prstGeom prst="roundRect">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Job Readiness Training</a:t>
          </a:r>
        </a:p>
      </dsp:txBody>
      <dsp:txXfrm>
        <a:off x="35947" y="904308"/>
        <a:ext cx="3784540" cy="664474"/>
      </dsp:txXfrm>
    </dsp:sp>
    <dsp:sp modelId="{E6B259CA-62A0-459E-B7A5-40469415336E}">
      <dsp:nvSpPr>
        <dsp:cNvPr id="0" name=""/>
        <dsp:cNvSpPr/>
      </dsp:nvSpPr>
      <dsp:spPr>
        <a:xfrm>
          <a:off x="0" y="1659450"/>
          <a:ext cx="3856434" cy="736368"/>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Work-Based Learning Experiences</a:t>
          </a:r>
        </a:p>
      </dsp:txBody>
      <dsp:txXfrm>
        <a:off x="35947" y="1695397"/>
        <a:ext cx="3784540" cy="664474"/>
      </dsp:txXfrm>
    </dsp:sp>
    <dsp:sp modelId="{99D94627-E68C-4AE0-8226-54943288C400}">
      <dsp:nvSpPr>
        <dsp:cNvPr id="0" name=""/>
        <dsp:cNvSpPr/>
      </dsp:nvSpPr>
      <dsp:spPr>
        <a:xfrm>
          <a:off x="0" y="2450538"/>
          <a:ext cx="3856434" cy="736368"/>
        </a:xfrm>
        <a:prstGeom prst="roundRect">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Self-Advocacy</a:t>
          </a:r>
        </a:p>
      </dsp:txBody>
      <dsp:txXfrm>
        <a:off x="35947" y="2486485"/>
        <a:ext cx="3784540" cy="664474"/>
      </dsp:txXfrm>
    </dsp:sp>
    <dsp:sp modelId="{3DB7200F-7A37-4561-98C1-B2EE6E35E7CA}">
      <dsp:nvSpPr>
        <dsp:cNvPr id="0" name=""/>
        <dsp:cNvSpPr/>
      </dsp:nvSpPr>
      <dsp:spPr>
        <a:xfrm>
          <a:off x="0" y="3241627"/>
          <a:ext cx="3856434" cy="736368"/>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Counseling on Post-Secondary Opportunities</a:t>
          </a:r>
        </a:p>
      </dsp:txBody>
      <dsp:txXfrm>
        <a:off x="35947" y="3277574"/>
        <a:ext cx="3784540" cy="664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CCA8D-C5F8-4F5C-A906-DF602A49BDBC}">
      <dsp:nvSpPr>
        <dsp:cNvPr id="0" name=""/>
        <dsp:cNvSpPr/>
      </dsp:nvSpPr>
      <dsp:spPr>
        <a:xfrm>
          <a:off x="8016" y="0"/>
          <a:ext cx="1211364" cy="806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BC2F3A-9AA5-4D4C-893F-57916FF6220F}">
      <dsp:nvSpPr>
        <dsp:cNvPr id="0" name=""/>
        <dsp:cNvSpPr/>
      </dsp:nvSpPr>
      <dsp:spPr>
        <a:xfrm>
          <a:off x="8016" y="883854"/>
          <a:ext cx="3461042" cy="34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100000"/>
            </a:lnSpc>
            <a:spcBef>
              <a:spcPct val="0"/>
            </a:spcBef>
            <a:spcAft>
              <a:spcPct val="35000"/>
            </a:spcAft>
            <a:defRPr b="1"/>
          </a:pPr>
          <a:r>
            <a:rPr lang="en-US" sz="2100" kern="1200" dirty="0"/>
            <a:t>Post-Secondary Education</a:t>
          </a:r>
        </a:p>
      </dsp:txBody>
      <dsp:txXfrm>
        <a:off x="8016" y="883854"/>
        <a:ext cx="3461042" cy="345545"/>
      </dsp:txXfrm>
    </dsp:sp>
    <dsp:sp modelId="{4E064D76-7F13-492C-83D9-751558502CB7}">
      <dsp:nvSpPr>
        <dsp:cNvPr id="0" name=""/>
        <dsp:cNvSpPr/>
      </dsp:nvSpPr>
      <dsp:spPr>
        <a:xfrm>
          <a:off x="8016" y="1265485"/>
          <a:ext cx="3461042" cy="144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100000"/>
            </a:lnSpc>
            <a:spcBef>
              <a:spcPct val="0"/>
            </a:spcBef>
            <a:spcAft>
              <a:spcPct val="35000"/>
            </a:spcAft>
            <a:buFont typeface="Arial" panose="020B0604020202020204" pitchFamily="34" charset="0"/>
            <a:buChar char="•"/>
          </a:pPr>
          <a:r>
            <a:rPr lang="en-US" sz="1600" kern="1200" dirty="0"/>
            <a:t>Certificate Program (&lt;60 credits).</a:t>
          </a:r>
        </a:p>
        <a:p>
          <a:pPr lvl="0" algn="l" defTabSz="711200">
            <a:lnSpc>
              <a:spcPct val="100000"/>
            </a:lnSpc>
            <a:spcBef>
              <a:spcPct val="0"/>
            </a:spcBef>
            <a:spcAft>
              <a:spcPct val="35000"/>
            </a:spcAft>
            <a:buFont typeface="Arial" panose="020B0604020202020204" pitchFamily="34" charset="0"/>
            <a:buChar char="•"/>
          </a:pPr>
          <a:r>
            <a:rPr lang="en-US" sz="1600" kern="1200" dirty="0"/>
            <a:t>2-year Associates Degree (60 credits).</a:t>
          </a:r>
        </a:p>
        <a:p>
          <a:pPr lvl="0" algn="l" defTabSz="711200">
            <a:lnSpc>
              <a:spcPct val="100000"/>
            </a:lnSpc>
            <a:spcBef>
              <a:spcPct val="0"/>
            </a:spcBef>
            <a:spcAft>
              <a:spcPct val="35000"/>
            </a:spcAft>
            <a:buFont typeface="Arial" panose="020B0604020202020204" pitchFamily="34" charset="0"/>
            <a:buChar char="•"/>
          </a:pPr>
          <a:r>
            <a:rPr lang="en-US" sz="1600" kern="1200" dirty="0"/>
            <a:t>4-year Bachelors Degree (~120 credits).</a:t>
          </a:r>
        </a:p>
        <a:p>
          <a:pPr lvl="0" algn="l" defTabSz="711200">
            <a:lnSpc>
              <a:spcPct val="100000"/>
            </a:lnSpc>
            <a:spcBef>
              <a:spcPct val="0"/>
            </a:spcBef>
            <a:spcAft>
              <a:spcPct val="35000"/>
            </a:spcAft>
            <a:buFont typeface="Arial" panose="020B0604020202020204" pitchFamily="34" charset="0"/>
            <a:buChar char="•"/>
          </a:pPr>
          <a:r>
            <a:rPr lang="en-US" sz="1600" kern="1200" dirty="0"/>
            <a:t>Graduate-level Degrees to maintain and/or advance in current employment.</a:t>
          </a:r>
        </a:p>
      </dsp:txBody>
      <dsp:txXfrm>
        <a:off x="8016" y="1265485"/>
        <a:ext cx="3461042" cy="1447898"/>
      </dsp:txXfrm>
    </dsp:sp>
    <dsp:sp modelId="{769E1605-4B7E-43B5-AB7B-60EFC16CFAA5}">
      <dsp:nvSpPr>
        <dsp:cNvPr id="0" name=""/>
        <dsp:cNvSpPr/>
      </dsp:nvSpPr>
      <dsp:spPr>
        <a:xfrm>
          <a:off x="4074741" y="0"/>
          <a:ext cx="1211364" cy="806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595808-84E1-4A46-87F4-6F91B2102470}">
      <dsp:nvSpPr>
        <dsp:cNvPr id="0" name=""/>
        <dsp:cNvSpPr/>
      </dsp:nvSpPr>
      <dsp:spPr>
        <a:xfrm>
          <a:off x="4074741" y="883854"/>
          <a:ext cx="3461042" cy="345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100000"/>
            </a:lnSpc>
            <a:spcBef>
              <a:spcPct val="0"/>
            </a:spcBef>
            <a:spcAft>
              <a:spcPct val="35000"/>
            </a:spcAft>
            <a:defRPr b="1"/>
          </a:pPr>
          <a:r>
            <a:rPr lang="en-US" sz="2100" kern="1200"/>
            <a:t>Entering the Workforce</a:t>
          </a:r>
        </a:p>
      </dsp:txBody>
      <dsp:txXfrm>
        <a:off x="4074741" y="883854"/>
        <a:ext cx="3461042" cy="345545"/>
      </dsp:txXfrm>
    </dsp:sp>
    <dsp:sp modelId="{4AF5EB9B-63B1-478C-983B-0B06C8841D3C}">
      <dsp:nvSpPr>
        <dsp:cNvPr id="0" name=""/>
        <dsp:cNvSpPr/>
      </dsp:nvSpPr>
      <dsp:spPr>
        <a:xfrm>
          <a:off x="4074741" y="1265485"/>
          <a:ext cx="3461042" cy="144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100000"/>
            </a:lnSpc>
            <a:spcBef>
              <a:spcPct val="0"/>
            </a:spcBef>
            <a:spcAft>
              <a:spcPct val="35000"/>
            </a:spcAft>
          </a:pPr>
          <a:r>
            <a:rPr lang="en-US" sz="1600" kern="1200" dirty="0"/>
            <a:t>Utilize certificate earned through endorsement.</a:t>
          </a:r>
        </a:p>
        <a:p>
          <a:pPr lvl="0" algn="l" defTabSz="711200">
            <a:lnSpc>
              <a:spcPct val="100000"/>
            </a:lnSpc>
            <a:spcBef>
              <a:spcPct val="0"/>
            </a:spcBef>
            <a:spcAft>
              <a:spcPct val="35000"/>
            </a:spcAft>
          </a:pPr>
          <a:r>
            <a:rPr lang="en-US" sz="1600" kern="1200" dirty="0"/>
            <a:t>Enter an internship or apprenticeship.</a:t>
          </a:r>
        </a:p>
        <a:p>
          <a:pPr lvl="0" algn="l" defTabSz="711200">
            <a:lnSpc>
              <a:spcPct val="100000"/>
            </a:lnSpc>
            <a:spcBef>
              <a:spcPct val="0"/>
            </a:spcBef>
            <a:spcAft>
              <a:spcPct val="35000"/>
            </a:spcAft>
          </a:pPr>
          <a:r>
            <a:rPr lang="en-US" sz="1600" kern="1200" dirty="0"/>
            <a:t>Other entryway into Competitive Integrated Employment.</a:t>
          </a:r>
        </a:p>
      </dsp:txBody>
      <dsp:txXfrm>
        <a:off x="4074741" y="1265485"/>
        <a:ext cx="3461042" cy="1447898"/>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54E072C6-968E-4BAC-ABF9-2D6B85246165}" type="datetimeFigureOut">
              <a:rPr lang="en-US" smtClean="0"/>
              <a:t>9/28/2021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7A9F94D2-66FC-4B4A-A96A-25425124332B}" type="slidenum">
              <a:rPr lang="en-US" smtClean="0"/>
              <a:t>‹#›</a:t>
            </a:fld>
            <a:endParaRPr lang="en-US"/>
          </a:p>
        </p:txBody>
      </p:sp>
    </p:spTree>
    <p:extLst>
      <p:ext uri="{BB962C8B-B14F-4D97-AF65-F5344CB8AC3E}">
        <p14:creationId xmlns:p14="http://schemas.microsoft.com/office/powerpoint/2010/main" val="636914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4" tIns="46242" rIns="92484" bIns="46242"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84" tIns="46242" rIns="92484" bIns="46242" rtlCol="0"/>
          <a:lstStyle>
            <a:lvl1pPr algn="r">
              <a:defRPr sz="1200"/>
            </a:lvl1pPr>
          </a:lstStyle>
          <a:p>
            <a:fld id="{C1E4B8CC-50C6-460D-A937-1D42699A48E1}" type="datetimeFigureOut">
              <a:rPr lang="en-US" smtClean="0"/>
              <a:t>9/28/2021</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84" tIns="46242" rIns="92484" bIns="46242" rtlCol="0" anchor="ctr"/>
          <a:lstStyle/>
          <a:p>
            <a:endParaRPr lang="en-US" dirty="0"/>
          </a:p>
        </p:txBody>
      </p:sp>
      <p:sp>
        <p:nvSpPr>
          <p:cNvPr id="5" name="Notes Placeholder 4"/>
          <p:cNvSpPr>
            <a:spLocks noGrp="1"/>
          </p:cNvSpPr>
          <p:nvPr>
            <p:ph type="body" sz="quarter" idx="3"/>
          </p:nvPr>
        </p:nvSpPr>
        <p:spPr>
          <a:xfrm>
            <a:off x="695008" y="4444861"/>
            <a:ext cx="5560060" cy="3636704"/>
          </a:xfrm>
          <a:prstGeom prst="rect">
            <a:avLst/>
          </a:prstGeom>
        </p:spPr>
        <p:txBody>
          <a:bodyPr vert="horz" lIns="92484" tIns="46242" rIns="92484" bIns="462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84" tIns="46242" rIns="92484" bIns="462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84" tIns="46242" rIns="92484" bIns="46242" rtlCol="0" anchor="b"/>
          <a:lstStyle>
            <a:lvl1pPr algn="r">
              <a:defRPr sz="1200"/>
            </a:lvl1pPr>
          </a:lstStyle>
          <a:p>
            <a:fld id="{13AFE1A4-0A45-453D-A823-FBDE329F22DD}" type="slidenum">
              <a:rPr lang="en-US" smtClean="0"/>
              <a:t>‹#›</a:t>
            </a:fld>
            <a:endParaRPr lang="en-US" dirty="0"/>
          </a:p>
        </p:txBody>
      </p:sp>
    </p:spTree>
    <p:extLst>
      <p:ext uri="{BB962C8B-B14F-4D97-AF65-F5344CB8AC3E}">
        <p14:creationId xmlns:p14="http://schemas.microsoft.com/office/powerpoint/2010/main" val="196148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mynextmove.org/find/interests#conventional" TargetMode="External"/><Relationship Id="rId3" Type="http://schemas.openxmlformats.org/officeDocument/2006/relationships/hyperlink" Target="https://www.mynextmove.org/find/interests#realistic" TargetMode="External"/><Relationship Id="rId7" Type="http://schemas.openxmlformats.org/officeDocument/2006/relationships/hyperlink" Target="https://www.mynextmove.org/find/interests#enterprisin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mynextmove.org/find/interests#social" TargetMode="External"/><Relationship Id="rId5" Type="http://schemas.openxmlformats.org/officeDocument/2006/relationships/hyperlink" Target="https://www.mynextmove.org/find/interests#artistic" TargetMode="External"/><Relationship Id="rId4" Type="http://schemas.openxmlformats.org/officeDocument/2006/relationships/hyperlink" Target="https://www.mynextmove.org/find/interests#investigativ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dirty="0"/>
          </a:p>
        </p:txBody>
      </p:sp>
    </p:spTree>
    <p:extLst>
      <p:ext uri="{BB962C8B-B14F-4D97-AF65-F5344CB8AC3E}">
        <p14:creationId xmlns:p14="http://schemas.microsoft.com/office/powerpoint/2010/main" val="316628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698500"/>
            <a:ext cx="4054475" cy="3041650"/>
          </a:xfrm>
        </p:spPr>
      </p:sp>
      <p:sp>
        <p:nvSpPr>
          <p:cNvPr id="3" name="Notes Placeholder 2"/>
          <p:cNvSpPr>
            <a:spLocks noGrp="1"/>
          </p:cNvSpPr>
          <p:nvPr>
            <p:ph type="body" idx="1"/>
          </p:nvPr>
        </p:nvSpPr>
        <p:spPr>
          <a:xfrm>
            <a:off x="539750" y="4502150"/>
            <a:ext cx="5618480" cy="457261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86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12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98500"/>
            <a:ext cx="3162300" cy="2373313"/>
          </a:xfrm>
        </p:spPr>
      </p:sp>
      <p:sp>
        <p:nvSpPr>
          <p:cNvPr id="3" name="Notes Placeholder 2"/>
          <p:cNvSpPr>
            <a:spLocks noGrp="1"/>
          </p:cNvSpPr>
          <p:nvPr>
            <p:ph type="body" idx="1"/>
          </p:nvPr>
        </p:nvSpPr>
        <p:spPr>
          <a:xfrm>
            <a:off x="234950" y="3206751"/>
            <a:ext cx="6477000" cy="548640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30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4950" y="4273551"/>
            <a:ext cx="6477000" cy="4953000"/>
          </a:xfrm>
        </p:spPr>
        <p:txBody>
          <a:bodyPr/>
          <a:lstStyle/>
          <a:p>
            <a:endParaRPr lang="en-US" sz="160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25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311150"/>
            <a:ext cx="1625600" cy="1219200"/>
          </a:xfrm>
        </p:spPr>
      </p:sp>
      <p:sp>
        <p:nvSpPr>
          <p:cNvPr id="3" name="Notes Placeholder 2"/>
          <p:cNvSpPr>
            <a:spLocks noGrp="1"/>
          </p:cNvSpPr>
          <p:nvPr>
            <p:ph type="body" idx="1"/>
          </p:nvPr>
        </p:nvSpPr>
        <p:spPr>
          <a:xfrm>
            <a:off x="158750" y="1606550"/>
            <a:ext cx="6629400" cy="7467600"/>
          </a:xfrm>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597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8750"/>
            <a:ext cx="1727200" cy="1295400"/>
          </a:xfrm>
        </p:spPr>
      </p:sp>
      <p:sp>
        <p:nvSpPr>
          <p:cNvPr id="3" name="Notes Placeholder 2"/>
          <p:cNvSpPr>
            <a:spLocks noGrp="1"/>
          </p:cNvSpPr>
          <p:nvPr>
            <p:ph type="body" idx="1"/>
          </p:nvPr>
        </p:nvSpPr>
        <p:spPr>
          <a:xfrm>
            <a:off x="234950" y="1530350"/>
            <a:ext cx="6629400" cy="746759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46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8500"/>
            <a:ext cx="2528888" cy="1898650"/>
          </a:xfrm>
        </p:spPr>
      </p:sp>
      <p:sp>
        <p:nvSpPr>
          <p:cNvPr id="3" name="Notes Placeholder 2"/>
          <p:cNvSpPr>
            <a:spLocks noGrp="1"/>
          </p:cNvSpPr>
          <p:nvPr>
            <p:ph type="body" idx="1"/>
          </p:nvPr>
        </p:nvSpPr>
        <p:spPr>
          <a:xfrm>
            <a:off x="702310" y="3054351"/>
            <a:ext cx="5618480" cy="555657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23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539750"/>
            <a:ext cx="2225675" cy="1670050"/>
          </a:xfrm>
        </p:spPr>
      </p:sp>
      <p:sp>
        <p:nvSpPr>
          <p:cNvPr id="3" name="Notes Placeholder 2"/>
          <p:cNvSpPr>
            <a:spLocks noGrp="1"/>
          </p:cNvSpPr>
          <p:nvPr>
            <p:ph type="body" idx="1"/>
          </p:nvPr>
        </p:nvSpPr>
        <p:spPr>
          <a:xfrm>
            <a:off x="234950" y="2444751"/>
            <a:ext cx="6629400" cy="670560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636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796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944" y="4203821"/>
            <a:ext cx="6400800" cy="4728525"/>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31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STATE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program is codified by Public law and interpreted by Department of Defense Instruction 6060.4 and Army Regulation 215-1. Under 10 U.S.C. §1785 The</a:t>
            </a:r>
            <a:r>
              <a:rPr lang="en-US" sz="1200" kern="1200" baseline="0" dirty="0" smtClean="0">
                <a:solidFill>
                  <a:schemeClr val="tx1"/>
                </a:solidFill>
                <a:effectLst/>
                <a:latin typeface="+mn-lt"/>
                <a:ea typeface="+mn-ea"/>
                <a:cs typeface="+mn-cs"/>
              </a:rPr>
              <a:t> Youth Sponsorship program was revamped in June of 2019.  This program was put in place at Military Installations around the world to make sure there was continuity for military students when moving installation to installation.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58208-A353-4559-A497-4226BA7A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15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E20A2-07B3-49F1-9FEA-43D659209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17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please come to order. Close your mouths and open your ears because I’m going to read you a story. It’s called </a:t>
            </a:r>
            <a:r>
              <a:rPr lang="en-US" u="sng" dirty="0" smtClean="0"/>
              <a:t>The </a:t>
            </a:r>
            <a:r>
              <a:rPr lang="en-US" u="sng" dirty="0" err="1" smtClean="0"/>
              <a:t>Berenstain</a:t>
            </a:r>
            <a:r>
              <a:rPr lang="en-US" u="sng" dirty="0" smtClean="0"/>
              <a:t> Bears Go Back to School</a:t>
            </a:r>
            <a:r>
              <a:rPr lang="en-US" dirty="0" smtClean="0"/>
              <a:t>.</a:t>
            </a:r>
          </a:p>
          <a:p>
            <a:endParaRPr lang="en-US" dirty="0"/>
          </a:p>
          <a:p>
            <a:r>
              <a:rPr lang="en-US" dirty="0" smtClean="0"/>
              <a:t>Good Morning/Afternoon everyone and welcome to the Adopt-A-School Meet-And-Greet 2021-2022 for _____________________ Independent School District. My name is Tina Smith, and I am a School Liaison Officer, or SLO, with Child and Youth Services on Fort Hood. With me is Christine Luciano, Environmental Outreach Coordinator with the Directorate of Public Works, or DPW, on Fort Hood. We want to thank Dr./Mr. ______________________ for allowing us to come and _ISD for hosting this Meet-And-Greet.</a:t>
            </a:r>
          </a:p>
          <a:p>
            <a:endParaRPr lang="en-US" dirty="0"/>
          </a:p>
          <a:p>
            <a:r>
              <a:rPr lang="en-US" dirty="0" smtClean="0"/>
              <a:t>Today, we are excited to have Fort Hood’s Garrison Commander, COL Foster, in attendance, and would like to invite him to say a few words.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936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get in to the meat of why you are here…Adopt-A-School. </a:t>
            </a:r>
          </a:p>
          <a:p>
            <a:endParaRPr lang="en-US" dirty="0"/>
          </a:p>
          <a:p>
            <a:r>
              <a:rPr lang="en-US" dirty="0" smtClean="0"/>
              <a:t>(Are there any repeat AAS POCs in the room? How about school personnel who are new to the program?-giveaways)</a:t>
            </a:r>
          </a:p>
          <a:p>
            <a:endParaRPr lang="en-US" dirty="0"/>
          </a:p>
          <a:p>
            <a:r>
              <a:rPr lang="en-US" dirty="0" smtClean="0"/>
              <a:t>So, in 2004, General McFarland, III Corps Commanding General, began the Adopt-A-School Program on Fort Hood because he believed that “parental and community involvement…”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50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 Hood supports a total of 117 schools spread across 9 school districts. 86 units participate in the program, so if you do the math, you find that some units have 2 or even 3 schools that they have adopted. This slide depicts the breakdown.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36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 Adopt-A-School bible. If you’re a Soldier, this is Enclosure 4 to the OPORD. At the conclusion of the Meet-And-Greet, please let me know if you would like me to send you the OPORD and Enclosures. School personnel, I can send this to your Adopt-A-School administrator. However, I’m going to provide an overview of the information in it now.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52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POCs (primary and alternate) take an active interest…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740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participating individuals serve a role in the Adopt-A-School Program.</a:t>
            </a:r>
          </a:p>
          <a:p>
            <a:endParaRPr lang="en-US" dirty="0"/>
          </a:p>
          <a:p>
            <a:r>
              <a:rPr lang="en-US" dirty="0" smtClean="0"/>
              <a:t>Take a minute or two and read the role of the Unit Commander. Let me have a volunteer or two to share something that they feel is important or something that surprises them under the commander’s role. (giveaways)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09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996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50969" rtl="0" eaLnBrk="1" fontAlgn="auto" latinLnBrk="0" hangingPunct="1">
              <a:lnSpc>
                <a:spcPct val="100000"/>
              </a:lnSpc>
              <a:spcBef>
                <a:spcPts val="0"/>
              </a:spcBef>
              <a:spcAft>
                <a:spcPts val="0"/>
              </a:spcAft>
              <a:buClrTx/>
              <a:buSzTx/>
              <a:buFontTx/>
              <a:buNone/>
              <a:tabLst/>
              <a:defRPr/>
            </a:pPr>
            <a:fld id="{E31434C7-86F8-4208-9C6C-674DDDBBFD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0969"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99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085850"/>
            <a:ext cx="3908425" cy="2932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62096" rtl="0" eaLnBrk="1" fontAlgn="auto" latinLnBrk="0" hangingPunct="1">
              <a:lnSpc>
                <a:spcPct val="100000"/>
              </a:lnSpc>
              <a:spcBef>
                <a:spcPts val="0"/>
              </a:spcBef>
              <a:spcAft>
                <a:spcPts val="0"/>
              </a:spcAft>
              <a:buClrTx/>
              <a:buSzTx/>
              <a:buFontTx/>
              <a:buNone/>
              <a:tabLst/>
              <a:defRPr/>
            </a:pPr>
            <a:fld id="{EB6C0E46-7903-4331-957B-67B3BEC93C9E}"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62096"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91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STATE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Sponsorship is about helping youth make smooth transitions in their community. The focus of the program is to provide youth in transition with </a:t>
            </a:r>
            <a:r>
              <a:rPr lang="en-US" sz="1200" b="1" kern="1200" dirty="0" smtClean="0">
                <a:solidFill>
                  <a:schemeClr val="tx1"/>
                </a:solidFill>
                <a:effectLst/>
                <a:latin typeface="+mn-lt"/>
                <a:ea typeface="+mn-ea"/>
                <a:cs typeface="+mn-cs"/>
              </a:rPr>
              <a:t>Information, a Sense of Belonging, and an Opportunity to Make Friends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children who do not move, but live in a military community this program can provide them with a sense of purpose and meaning as they help others with the transition. </a:t>
            </a:r>
          </a:p>
          <a:p>
            <a:r>
              <a:rPr lang="en-US" sz="1200" kern="1200" dirty="0" smtClean="0">
                <a:solidFill>
                  <a:schemeClr val="tx1"/>
                </a:solidFill>
                <a:effectLst/>
                <a:latin typeface="+mn-lt"/>
                <a:ea typeface="+mn-ea"/>
                <a:cs typeface="+mn-cs"/>
              </a:rPr>
              <a:t>The skills a sponsor learns can help them to work through the loss of their military friends as well as help them learn to cope with various life transitions they might have. The program outcomes of information, belonging and friendship are fulfilled by providing orientations/tours, web-based information and welcome packets ; youth led activities and programming to include welcome and farewell events, recognition; improved peer to peer communication skills and relevant interest based connections for youth. </a:t>
            </a:r>
          </a:p>
          <a:p>
            <a:r>
              <a:rPr lang="en-US" sz="1200" kern="1200" dirty="0" smtClean="0">
                <a:solidFill>
                  <a:schemeClr val="tx1"/>
                </a:solidFill>
                <a:effectLst/>
                <a:latin typeface="+mn-lt"/>
                <a:ea typeface="+mn-ea"/>
                <a:cs typeface="+mn-cs"/>
              </a:rPr>
              <a:t>A strong YSP helps youth adjust to their installations, communities, and schools while building resilience. The key to this success is committed staff and youth dedicated to delivering a quality program.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A286-DC61-4FA3-A76B-AA4FD3DC2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2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STATE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Young people need to develop strong guiding values or principles to help them make healthy life choices. </a:t>
            </a:r>
          </a:p>
          <a:p>
            <a:r>
              <a:rPr lang="en-US" sz="1200" kern="1200" dirty="0" smtClean="0">
                <a:solidFill>
                  <a:schemeClr val="tx1"/>
                </a:solidFill>
                <a:effectLst/>
                <a:latin typeface="+mn-lt"/>
                <a:ea typeface="+mn-ea"/>
                <a:cs typeface="+mn-cs"/>
              </a:rPr>
              <a:t>Focusing on the benefits to the youth and considering the 40 assists as defined by the Search Institute, we see the Youth Sponsorship program  providing student sponsors with positive identity through  a sense of purpose;  given opportunities for leadership though program activities and being fulfilled  in their role though helping others.  </a:t>
            </a:r>
          </a:p>
          <a:p>
            <a:r>
              <a:rPr lang="en-US" sz="1200" kern="1200" dirty="0" smtClean="0">
                <a:solidFill>
                  <a:schemeClr val="tx1"/>
                </a:solidFill>
                <a:effectLst/>
                <a:latin typeface="+mn-lt"/>
                <a:ea typeface="+mn-ea"/>
                <a:cs typeface="+mn-cs"/>
              </a:rPr>
              <a:t>They in turn, learn and practice coping and resiliency skills though programing, can utilize their advisors as references and build volunteer hours, all positively strengthening their college and career readiness.  This leads to an overall feeling of empowerment as they affect change, have an increased knowledge of their community and a greater understanding of military transitions.</a:t>
            </a:r>
          </a:p>
          <a:p>
            <a:r>
              <a:rPr lang="en-US" sz="1200" kern="1200" dirty="0" smtClean="0">
                <a:solidFill>
                  <a:schemeClr val="tx1"/>
                </a:solidFill>
                <a:effectLst/>
                <a:latin typeface="+mn-lt"/>
                <a:ea typeface="+mn-ea"/>
                <a:cs typeface="+mn-cs"/>
              </a:rPr>
              <a:t>Empowerment results due to an increased knowledge of the community by both the sponsor and sponsee, developing an increased understanding of the military transition leading to affecting positive change in the transitioning experience of the incoming youth.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A286-DC61-4FA3-A76B-AA4FD3DC2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6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STATE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benefits to the community, the program provides boundaries and clear expectations for youth.  As Youth learn the norms and boundaries early on, the community will spend less time on behavioral concerns and more time and resources on strength based programming. </a:t>
            </a:r>
          </a:p>
          <a:p>
            <a:r>
              <a:rPr lang="en-US" sz="1200" kern="1200" dirty="0" smtClean="0">
                <a:solidFill>
                  <a:schemeClr val="tx1"/>
                </a:solidFill>
                <a:effectLst/>
                <a:latin typeface="+mn-lt"/>
                <a:ea typeface="+mn-ea"/>
                <a:cs typeface="+mn-cs"/>
              </a:rPr>
              <a:t>Coaching and mentoring support for youth exists due to immediate access to adult role models. Youth Sponsors act as positive peer influences allowing new youth to feel welcomed while gaining stability in their new environment.  </a:t>
            </a:r>
          </a:p>
          <a:p>
            <a:r>
              <a:rPr lang="en-US" sz="1200" kern="1200" dirty="0" smtClean="0">
                <a:solidFill>
                  <a:schemeClr val="tx1"/>
                </a:solidFill>
                <a:effectLst/>
                <a:latin typeface="+mn-lt"/>
                <a:ea typeface="+mn-ea"/>
                <a:cs typeface="+mn-cs"/>
              </a:rPr>
              <a:t>Schools provides immediate support and while improving the process of receiving new students. This in turn creates a caring environment for the youth as a new member of the community.  </a:t>
            </a:r>
          </a:p>
          <a:p>
            <a:r>
              <a:rPr lang="en-US" sz="1200" kern="1200" dirty="0" smtClean="0">
                <a:solidFill>
                  <a:schemeClr val="tx1"/>
                </a:solidFill>
                <a:effectLst/>
                <a:latin typeface="+mn-lt"/>
                <a:ea typeface="+mn-ea"/>
                <a:cs typeface="+mn-cs"/>
              </a:rPr>
              <a:t>New transiting youth experience positive communication and important information allowing them to immediately feel connected to their school, installation and community while creating a supportive team environment.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A286-DC61-4FA3-A76B-AA4FD3DC2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67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STATE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Army’s definition of Resiliency is the ability to grow and thrive in the face of challenges and bounce back from adversities. The Army’s 6 core resiliency competencies include Self Awareness, Self-Regulation, Mental Agility, Optimism, Strengths of Character and Connection. </a:t>
            </a:r>
          </a:p>
          <a:p>
            <a:r>
              <a:rPr lang="en-US" sz="1200" kern="1200" dirty="0" smtClean="0">
                <a:solidFill>
                  <a:schemeClr val="tx1"/>
                </a:solidFill>
                <a:effectLst/>
                <a:latin typeface="+mn-lt"/>
                <a:ea typeface="+mn-ea"/>
                <a:cs typeface="+mn-cs"/>
              </a:rPr>
              <a:t>The Youth Sponsorship Program helps youth develop these competencies. As the students build on their resilience and encompass the YSP focus of Information, a Sense of Belonging, and an Opportunity to Make Friends, research supports that youth who are connected to their communities exhibit:</a:t>
            </a:r>
          </a:p>
          <a:p>
            <a:pPr lvl="0"/>
            <a:r>
              <a:rPr lang="en-US" sz="1200" kern="1200" dirty="0" smtClean="0">
                <a:solidFill>
                  <a:schemeClr val="tx1"/>
                </a:solidFill>
                <a:effectLst/>
                <a:latin typeface="+mn-lt"/>
                <a:ea typeface="+mn-ea"/>
                <a:cs typeface="+mn-cs"/>
              </a:rPr>
              <a:t>Reduced Risk Behavior</a:t>
            </a:r>
          </a:p>
          <a:p>
            <a:pPr lvl="0"/>
            <a:r>
              <a:rPr lang="en-US" sz="1200" kern="1200" dirty="0" smtClean="0">
                <a:solidFill>
                  <a:schemeClr val="tx1"/>
                </a:solidFill>
                <a:effectLst/>
                <a:latin typeface="+mn-lt"/>
                <a:ea typeface="+mn-ea"/>
                <a:cs typeface="+mn-cs"/>
              </a:rPr>
              <a:t>Reduced Stress in Youth and Parents</a:t>
            </a:r>
          </a:p>
          <a:p>
            <a:pPr lvl="0"/>
            <a:r>
              <a:rPr lang="en-US" sz="1200" kern="1200" dirty="0" smtClean="0">
                <a:solidFill>
                  <a:schemeClr val="tx1"/>
                </a:solidFill>
                <a:effectLst/>
                <a:latin typeface="+mn-lt"/>
                <a:ea typeface="+mn-ea"/>
                <a:cs typeface="+mn-cs"/>
              </a:rPr>
              <a:t>Increased School Achievement;</a:t>
            </a:r>
          </a:p>
          <a:p>
            <a:r>
              <a:rPr lang="en-US" sz="1200" kern="1200" dirty="0" smtClean="0">
                <a:solidFill>
                  <a:schemeClr val="tx1"/>
                </a:solidFill>
                <a:effectLst/>
                <a:latin typeface="+mn-lt"/>
                <a:ea typeface="+mn-ea"/>
                <a:cs typeface="+mn-cs"/>
              </a:rPr>
              <a:t>Hence, these 4 outcomes (reference the slides by pointing) lead to the ultimate outcome,: “</a:t>
            </a:r>
            <a:r>
              <a:rPr lang="en-US" sz="1200" b="1" kern="1200" dirty="0" smtClean="0">
                <a:solidFill>
                  <a:schemeClr val="tx1"/>
                </a:solidFill>
                <a:effectLst/>
                <a:latin typeface="+mn-lt"/>
                <a:ea typeface="+mn-ea"/>
                <a:cs typeface="+mn-cs"/>
              </a:rPr>
              <a:t>an increase in Soldier and Family Readiness</a:t>
            </a:r>
            <a:r>
              <a:rPr lang="en-US" sz="1200" kern="1200" dirty="0" smtClean="0">
                <a:solidFill>
                  <a:schemeClr val="tx1"/>
                </a:solidFill>
                <a:effectLst/>
                <a:latin typeface="+mn-lt"/>
                <a:ea typeface="+mn-ea"/>
                <a:cs typeface="+mn-cs"/>
              </a:rPr>
              <a:t>” as the program assists in creating a work/life balance for the soldier.  </a:t>
            </a:r>
          </a:p>
          <a:p>
            <a:r>
              <a:rPr lang="en-US" sz="1200" kern="1200" dirty="0" smtClean="0">
                <a:solidFill>
                  <a:schemeClr val="tx1"/>
                </a:solidFill>
                <a:effectLst/>
                <a:latin typeface="+mn-lt"/>
                <a:ea typeface="+mn-ea"/>
                <a:cs typeface="+mn-cs"/>
              </a:rPr>
              <a:t>This is accomplished as youth are provided the support and information they need during transition allowing the Soldier/Parent to focus on other transitional and work related needs while helping their youth connect to their school and community. Students have an expedited acclimation to the community that can also lead to increase usage of installation and community programs</a:t>
            </a:r>
          </a:p>
          <a:p>
            <a:r>
              <a:rPr lang="en-US" sz="1200" i="1" kern="1200" dirty="0" smtClean="0">
                <a:solidFill>
                  <a:schemeClr val="tx1"/>
                </a:solidFill>
                <a:effectLst/>
                <a:latin typeface="+mn-lt"/>
                <a:ea typeface="+mn-ea"/>
                <a:cs typeface="+mn-cs"/>
              </a:rPr>
              <a:t>REFERENCE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Mancini, J., Bowen, G., O’Neal, C., Arnold, A. (2015). </a:t>
            </a:r>
            <a:r>
              <a:rPr lang="en-US" sz="1200" i="1" kern="1200" dirty="0" smtClean="0">
                <a:solidFill>
                  <a:schemeClr val="tx1"/>
                </a:solidFill>
                <a:effectLst/>
                <a:latin typeface="+mn-lt"/>
                <a:ea typeface="+mn-ea"/>
                <a:cs typeface="+mn-cs"/>
              </a:rPr>
              <a:t>Relationship provisions, self-efficacy and youth well-being in military families.</a:t>
            </a:r>
            <a:r>
              <a:rPr lang="en-US" sz="1200" kern="1200" dirty="0" smtClean="0">
                <a:solidFill>
                  <a:schemeClr val="tx1"/>
                </a:solidFill>
                <a:effectLst/>
                <a:latin typeface="+mn-lt"/>
                <a:ea typeface="+mn-ea"/>
                <a:cs typeface="+mn-cs"/>
              </a:rPr>
              <a:t> Journal of Applied Developmental Psychology v40 17-15. Doi10.1016/j.appdev.2015.02003.</a:t>
            </a:r>
          </a:p>
          <a:p>
            <a:endParaRPr lang="en-US" sz="1200" kern="1200" dirty="0" smtClean="0">
              <a:solidFill>
                <a:schemeClr val="tx1"/>
              </a:solidFill>
              <a:effectLst/>
              <a:latin typeface="+mn-lt"/>
              <a:ea typeface="+mn-ea"/>
              <a:cs typeface="+mn-cs"/>
            </a:endParaRPr>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2A286-DC61-4FA3-A76B-AA4FD3DC23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48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Numbers</a:t>
            </a:r>
            <a:r>
              <a:rPr lang="en-US" sz="1200" kern="1200" baseline="0" dirty="0" smtClean="0">
                <a:solidFill>
                  <a:schemeClr val="tx1"/>
                </a:solidFill>
                <a:effectLst/>
                <a:latin typeface="+mn-lt"/>
                <a:ea typeface="+mn-ea"/>
                <a:cs typeface="+mn-cs"/>
              </a:rPr>
              <a:t> as of August 2021   helped 176 students transition to and from Fort Hood.   117 in and 59 out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58208-A353-4559-A497-4226BA7A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92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you have any questions at this time?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58208-A353-4559-A497-4226BA7A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51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hlinkClick r:id="rId3"/>
              </a:rPr>
              <a:t>Realistic</a:t>
            </a:r>
            <a:r>
              <a:rPr lang="en-US" b="1" dirty="0">
                <a:effectLst/>
              </a:rPr>
              <a:t> — practical, hands-on problems and solutions </a:t>
            </a:r>
            <a:r>
              <a:rPr lang="en-US" b="1" dirty="0">
                <a:effectLst/>
                <a:hlinkClick r:id="rId4"/>
              </a:rPr>
              <a:t>Investigative</a:t>
            </a:r>
            <a:r>
              <a:rPr lang="en-US" b="1" dirty="0">
                <a:effectLst/>
              </a:rPr>
              <a:t> — ideas, thinking, and figuring things out </a:t>
            </a:r>
            <a:r>
              <a:rPr lang="en-US" b="1" dirty="0">
                <a:effectLst/>
                <a:hlinkClick r:id="rId5"/>
              </a:rPr>
              <a:t>Artistic</a:t>
            </a:r>
            <a:r>
              <a:rPr lang="en-US" b="1" dirty="0">
                <a:effectLst/>
              </a:rPr>
              <a:t> — creating, designing, and making your own  rules </a:t>
            </a:r>
            <a:r>
              <a:rPr lang="en-US" b="1" dirty="0">
                <a:effectLst/>
                <a:hlinkClick r:id="rId6"/>
              </a:rPr>
              <a:t>Social</a:t>
            </a:r>
            <a:r>
              <a:rPr lang="en-US" b="1" dirty="0">
                <a:effectLst/>
              </a:rPr>
              <a:t> — helping people, teaching, and talking </a:t>
            </a:r>
            <a:r>
              <a:rPr lang="en-US" b="1" dirty="0">
                <a:effectLst/>
                <a:hlinkClick r:id="rId7"/>
              </a:rPr>
              <a:t>Enterprising</a:t>
            </a:r>
            <a:r>
              <a:rPr lang="en-US" b="1" dirty="0">
                <a:effectLst/>
              </a:rPr>
              <a:t> — leading, making decisions, and business </a:t>
            </a:r>
            <a:r>
              <a:rPr lang="en-US" b="1" dirty="0">
                <a:effectLst/>
                <a:hlinkClick r:id="rId8"/>
              </a:rPr>
              <a:t>Conventional</a:t>
            </a:r>
            <a:r>
              <a:rPr lang="en-US" b="1" dirty="0">
                <a:effectLst/>
              </a:rPr>
              <a:t> — data, detail, and regular routines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585271-5F53-4C3B-B42B-8912F171BA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652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0.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emf"/><Relationship Id="rId2" Type="http://schemas.openxmlformats.org/officeDocument/2006/relationships/image" Target="../media/image33.jpeg"/><Relationship Id="rId1" Type="http://schemas.openxmlformats.org/officeDocument/2006/relationships/slideMaster" Target="../slideMasters/slideMaster10.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24.emf"/><Relationship Id="rId2" Type="http://schemas.openxmlformats.org/officeDocument/2006/relationships/image" Target="../media/image34.jpeg"/><Relationship Id="rId1" Type="http://schemas.openxmlformats.org/officeDocument/2006/relationships/slideMaster" Target="../slideMasters/slideMaster10.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0.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7318" t="287" r="12617"/>
          <a:stretch/>
        </p:blipFill>
        <p:spPr>
          <a:xfrm>
            <a:off x="0" y="0"/>
            <a:ext cx="9144000" cy="6833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122" y="5524500"/>
            <a:ext cx="1247775" cy="1333500"/>
          </a:xfrm>
          <a:prstGeom prst="rect">
            <a:avLst/>
          </a:prstGeom>
        </p:spPr>
      </p:pic>
      <p:sp>
        <p:nvSpPr>
          <p:cNvPr id="10" name="Subtitle 2"/>
          <p:cNvSpPr>
            <a:spLocks noGrp="1"/>
          </p:cNvSpPr>
          <p:nvPr>
            <p:ph type="subTitle" idx="1"/>
          </p:nvPr>
        </p:nvSpPr>
        <p:spPr>
          <a:xfrm>
            <a:off x="229804" y="3654026"/>
            <a:ext cx="7155611" cy="332399"/>
          </a:xfr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3" name="Title 1"/>
          <p:cNvSpPr>
            <a:spLocks noGrp="1"/>
          </p:cNvSpPr>
          <p:nvPr>
            <p:ph type="ctrTitle"/>
          </p:nvPr>
        </p:nvSpPr>
        <p:spPr bwMode="ltGray">
          <a:xfrm>
            <a:off x="229804" y="3157734"/>
            <a:ext cx="7155611" cy="484748"/>
          </a:xfr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smtClean="0"/>
              <a:t>Click to edit Master title style</a:t>
            </a:r>
            <a:endParaRPr lang="en-US" dirty="0"/>
          </a:p>
        </p:txBody>
      </p:sp>
      <p:sp>
        <p:nvSpPr>
          <p:cNvPr id="14" name="TextBox 13"/>
          <p:cNvSpPr txBox="1"/>
          <p:nvPr userDrawn="1"/>
        </p:nvSpPr>
        <p:spPr bwMode="black">
          <a:xfrm>
            <a:off x="0" y="6700838"/>
            <a:ext cx="1828800" cy="160337"/>
          </a:xfrm>
          <a:prstGeom prst="rect">
            <a:avLst/>
          </a:prstGeom>
          <a:noFill/>
        </p:spPr>
        <p:txBody>
          <a:bodyPr wrap="none" lIns="45720" tIns="18288" rIns="0" bIns="18288"/>
          <a:lstStyle/>
          <a:p>
            <a:pPr eaLnBrk="1" fontAlgn="auto" hangingPunct="1">
              <a:spcBef>
                <a:spcPts val="0"/>
              </a:spcBef>
              <a:spcAft>
                <a:spcPts val="0"/>
              </a:spcAft>
              <a:defRPr/>
            </a:pPr>
            <a:r>
              <a:rPr lang="en-US" sz="700" b="1" kern="600" dirty="0" smtClean="0">
                <a:solidFill>
                  <a:schemeClr val="bg1"/>
                </a:solidFill>
                <a:latin typeface="Arial" panose="020B0604020202020204" pitchFamily="34" charset="0"/>
                <a:cs typeface="Arial" panose="020B0604020202020204" pitchFamily="34" charset="0"/>
              </a:rPr>
              <a:t>UNCLASSIFIED</a:t>
            </a:r>
            <a:endParaRPr lang="en-US" sz="700" b="1" kern="600" dirty="0">
              <a:solidFill>
                <a:schemeClr val="bg1"/>
              </a:solidFill>
              <a:latin typeface="Arial" panose="020B0604020202020204" pitchFamily="34" charset="0"/>
              <a:cs typeface="Arial" panose="020B0604020202020204" pitchFamily="34" charset="0"/>
            </a:endParaRPr>
          </a:p>
        </p:txBody>
      </p:sp>
      <p:sp>
        <p:nvSpPr>
          <p:cNvPr id="15" name="TextBox 14"/>
          <p:cNvSpPr txBox="1"/>
          <p:nvPr userDrawn="1"/>
        </p:nvSpPr>
        <p:spPr bwMode="white">
          <a:xfrm>
            <a:off x="3657600" y="0"/>
            <a:ext cx="1828800" cy="160338"/>
          </a:xfrm>
          <a:prstGeom prst="rect">
            <a:avLst/>
          </a:prstGeom>
          <a:noFill/>
        </p:spPr>
        <p:txBody>
          <a:bodyPr wrap="none" lIns="0" tIns="9144" rIns="0" bIns="18288"/>
          <a:lstStyle/>
          <a:p>
            <a:pPr algn="ctr" eaLnBrk="1" fontAlgn="auto" hangingPunct="1">
              <a:spcBef>
                <a:spcPts val="0"/>
              </a:spcBef>
              <a:spcAft>
                <a:spcPts val="0"/>
              </a:spcAft>
              <a:defRPr/>
            </a:pPr>
            <a:r>
              <a:rPr lang="en-US" sz="700" b="1" kern="600" dirty="0" smtClean="0">
                <a:solidFill>
                  <a:schemeClr val="bg1"/>
                </a:solidFill>
                <a:latin typeface="Arial" panose="020B0604020202020204" pitchFamily="34" charset="0"/>
                <a:cs typeface="Arial" panose="020B0604020202020204" pitchFamily="34" charset="0"/>
              </a:rPr>
              <a:t>UNCLASSIFIED</a:t>
            </a:r>
            <a:endParaRPr lang="en-US" sz="800" b="1" kern="600" dirty="0">
              <a:solidFill>
                <a:schemeClr val="bg1"/>
              </a:solidFill>
              <a:latin typeface="Arial" panose="020B0604020202020204" pitchFamily="34" charset="0"/>
              <a:cs typeface="Arial" panose="020B0604020202020204" pitchFamily="34" charset="0"/>
            </a:endParaRPr>
          </a:p>
        </p:txBody>
      </p:sp>
      <p:grpSp>
        <p:nvGrpSpPr>
          <p:cNvPr id="17" name="Group 16"/>
          <p:cNvGrpSpPr>
            <a:grpSpLocks noChangeAspect="1"/>
          </p:cNvGrpSpPr>
          <p:nvPr userDrawn="1"/>
        </p:nvGrpSpPr>
        <p:grpSpPr>
          <a:xfrm>
            <a:off x="510982" y="-1"/>
            <a:ext cx="1570733" cy="1868351"/>
            <a:chOff x="125730" y="0"/>
            <a:chExt cx="526946" cy="626790"/>
          </a:xfrm>
        </p:grpSpPr>
        <p:sp>
          <p:nvSpPr>
            <p:cNvPr id="18" name="Round Same Side Corner Rectangle 17"/>
            <p:cNvSpPr/>
            <p:nvPr userDrawn="1"/>
          </p:nvSpPr>
          <p:spPr>
            <a:xfrm>
              <a:off x="125730" y="0"/>
              <a:ext cx="526946" cy="626790"/>
            </a:xfrm>
            <a:prstGeom prst="round2SameRect">
              <a:avLst>
                <a:gd name="adj1" fmla="val 0"/>
                <a:gd name="adj2" fmla="val 7443"/>
              </a:avLst>
            </a:prstGeom>
            <a:gradFill>
              <a:gsLst>
                <a:gs pos="0">
                  <a:schemeClr val="tx1">
                    <a:lumMod val="50000"/>
                    <a:lumOff val="50000"/>
                  </a:schemeClr>
                </a:gs>
                <a:gs pos="68000">
                  <a:schemeClr val="tx1">
                    <a:lumMod val="95000"/>
                    <a:lumOff val="5000"/>
                  </a:schemeClr>
                </a:gs>
                <a:gs pos="34000">
                  <a:schemeClr val="tx1">
                    <a:lumMod val="85000"/>
                    <a:lumOff val="1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U.S. ARMY for dark bkgrnds"/>
            <p:cNvGrpSpPr>
              <a:grpSpLocks noChangeAspect="1"/>
            </p:cNvGrpSpPr>
            <p:nvPr userDrawn="1"/>
          </p:nvGrpSpPr>
          <p:grpSpPr bwMode="auto">
            <a:xfrm>
              <a:off x="208305" y="59287"/>
              <a:ext cx="361795" cy="457200"/>
              <a:chOff x="2205" y="1186"/>
              <a:chExt cx="1425" cy="1802"/>
            </a:xfrm>
          </p:grpSpPr>
          <p:sp>
            <p:nvSpPr>
              <p:cNvPr id="20" name="Freeform 19"/>
              <p:cNvSpPr>
                <a:spLocks noEditPoints="1"/>
              </p:cNvSpPr>
              <p:nvPr/>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1" name="Freeform 20"/>
              <p:cNvSpPr>
                <a:spLocks/>
              </p:cNvSpPr>
              <p:nvPr/>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2" name="Freeform 21"/>
              <p:cNvSpPr>
                <a:spLocks noEditPoints="1"/>
              </p:cNvSpPr>
              <p:nvPr/>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3" name="Freeform 22"/>
              <p:cNvSpPr>
                <a:spLocks/>
              </p:cNvSpPr>
              <p:nvPr/>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4" name="Freeform 23"/>
              <p:cNvSpPr>
                <a:spLocks noEditPoints="1"/>
              </p:cNvSpPr>
              <p:nvPr/>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5" name="Freeform 24"/>
              <p:cNvSpPr>
                <a:spLocks/>
              </p:cNvSpPr>
              <p:nvPr/>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6" name="Rectangle 25"/>
              <p:cNvSpPr>
                <a:spLocks noChangeArrowheads="1"/>
              </p:cNvSpPr>
              <p:nvPr/>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defRPr/>
                </a:pPr>
                <a:endParaRPr lang="en-US" altLang="en-US" dirty="0" smtClean="0">
                  <a:latin typeface="Adobe Garamond Pro" panose="02020502060506020403" pitchFamily="18" charset="0"/>
                </a:endParaRPr>
              </a:p>
            </p:txBody>
          </p:sp>
          <p:sp>
            <p:nvSpPr>
              <p:cNvPr id="27" name="Freeform 26"/>
              <p:cNvSpPr>
                <a:spLocks/>
              </p:cNvSpPr>
              <p:nvPr/>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28" name="Rectangle 27"/>
              <p:cNvSpPr>
                <a:spLocks noChangeArrowheads="1"/>
              </p:cNvSpPr>
              <p:nvPr/>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defRPr/>
                </a:pPr>
                <a:endParaRPr lang="en-US" altLang="en-US" dirty="0" smtClean="0">
                  <a:latin typeface="Adobe Garamond Pro" panose="02020502060506020403" pitchFamily="18" charset="0"/>
                </a:endParaRPr>
              </a:p>
            </p:txBody>
          </p:sp>
          <p:sp>
            <p:nvSpPr>
              <p:cNvPr id="29" name="Freeform 28"/>
              <p:cNvSpPr>
                <a:spLocks noEditPoints="1"/>
              </p:cNvSpPr>
              <p:nvPr/>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30" name="Freeform 29"/>
              <p:cNvSpPr>
                <a:spLocks noEditPoints="1"/>
              </p:cNvSpPr>
              <p:nvPr/>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31" name="Freeform 30"/>
              <p:cNvSpPr>
                <a:spLocks/>
              </p:cNvSpPr>
              <p:nvPr/>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32" name="Freeform 31"/>
              <p:cNvSpPr>
                <a:spLocks/>
              </p:cNvSpPr>
              <p:nvPr/>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33" name="Freeform 32"/>
              <p:cNvSpPr>
                <a:spLocks/>
              </p:cNvSpPr>
              <p:nvPr/>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34" name="Freeform 33"/>
              <p:cNvSpPr>
                <a:spLocks/>
              </p:cNvSpPr>
              <p:nvPr/>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sp>
            <p:nvSpPr>
              <p:cNvPr id="35" name="Freeform 34"/>
              <p:cNvSpPr>
                <a:spLocks/>
              </p:cNvSpPr>
              <p:nvPr/>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latin typeface="Adobe Garamond Pro" panose="02020502060506020403" pitchFamily="18" charset="0"/>
                </a:endParaRPr>
              </a:p>
            </p:txBody>
          </p:sp>
        </p:grpSp>
      </p:grpSp>
      <p:grpSp>
        <p:nvGrpSpPr>
          <p:cNvPr id="41" name="AMC insignia"/>
          <p:cNvGrpSpPr>
            <a:grpSpLocks noChangeAspect="1"/>
          </p:cNvGrpSpPr>
          <p:nvPr userDrawn="1"/>
        </p:nvGrpSpPr>
        <p:grpSpPr bwMode="auto">
          <a:xfrm>
            <a:off x="7861281" y="5791199"/>
            <a:ext cx="713456" cy="838201"/>
            <a:chOff x="4592" y="1364"/>
            <a:chExt cx="1161" cy="1364"/>
          </a:xfrm>
        </p:grpSpPr>
        <p:sp>
          <p:nvSpPr>
            <p:cNvPr id="42" name="Crest Freeform"/>
            <p:cNvSpPr>
              <a:spLocks/>
            </p:cNvSpPr>
            <p:nvPr userDrawn="1"/>
          </p:nvSpPr>
          <p:spPr bwMode="auto">
            <a:xfrm>
              <a:off x="4605" y="1378"/>
              <a:ext cx="1135" cy="1335"/>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3" name="Black Frame Freeform"/>
            <p:cNvSpPr>
              <a:spLocks noEditPoints="1"/>
            </p:cNvSpPr>
            <p:nvPr userDrawn="1"/>
          </p:nvSpPr>
          <p:spPr bwMode="auto">
            <a:xfrm>
              <a:off x="4592" y="1364"/>
              <a:ext cx="1161" cy="1364"/>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4" name="Blue Freeform"/>
            <p:cNvSpPr>
              <a:spLocks/>
            </p:cNvSpPr>
            <p:nvPr userDrawn="1"/>
          </p:nvSpPr>
          <p:spPr bwMode="auto">
            <a:xfrm>
              <a:off x="5172" y="1540"/>
              <a:ext cx="511" cy="1116"/>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45" name="Red Freeform"/>
            <p:cNvSpPr>
              <a:spLocks/>
            </p:cNvSpPr>
            <p:nvPr userDrawn="1"/>
          </p:nvSpPr>
          <p:spPr bwMode="auto">
            <a:xfrm>
              <a:off x="4662" y="1540"/>
              <a:ext cx="510" cy="1116"/>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spTree>
    <p:extLst>
      <p:ext uri="{BB962C8B-B14F-4D97-AF65-F5344CB8AC3E}">
        <p14:creationId xmlns:p14="http://schemas.microsoft.com/office/powerpoint/2010/main" val="3822467115"/>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9/28/2021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779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9/28/2021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38653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9/28/2021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92095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9/28/2021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74036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9/28/2021</a:t>
            </a:fld>
            <a:endParaRPr lang="en-US" dirty="0"/>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67152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82700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6734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7A194F-7BA2-439D-AE87-7A2C596B2195}"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61816" cy="686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userDrawn="1"/>
        </p:nvPicPr>
        <p:blipFill>
          <a:blip r:embed="rId3">
            <a:clrChange>
              <a:clrFrom>
                <a:srgbClr val="FFFFFE"/>
              </a:clrFrom>
              <a:clrTo>
                <a:srgbClr val="FFFFFE">
                  <a:alpha val="0"/>
                </a:srgbClr>
              </a:clrTo>
            </a:clrChange>
          </a:blip>
          <a:srcRect/>
          <a:stretch>
            <a:fillRect/>
          </a:stretch>
        </p:blipFill>
        <p:spPr bwMode="auto">
          <a:xfrm>
            <a:off x="5864888" y="158013"/>
            <a:ext cx="1186123" cy="513227"/>
          </a:xfrm>
          <a:prstGeom prst="rect">
            <a:avLst/>
          </a:prstGeom>
          <a:noFill/>
          <a:ln>
            <a:noFill/>
          </a:ln>
          <a:effectLst>
            <a:outerShdw blurRad="50800" dist="38100" dir="5400000" algn="t" rotWithShape="0">
              <a:srgbClr val="808080">
                <a:alpha val="39998"/>
              </a:srgbClr>
            </a:outerShdw>
          </a:effectLst>
          <a:extLst/>
        </p:spPr>
      </p:pic>
    </p:spTree>
    <p:extLst>
      <p:ext uri="{BB962C8B-B14F-4D97-AF65-F5344CB8AC3E}">
        <p14:creationId xmlns:p14="http://schemas.microsoft.com/office/powerpoint/2010/main" val="952141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7A194F-7BA2-439D-AE87-7A2C596B2195}"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61816" cy="686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0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360621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and Bumper">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32" name="Title Placeholder 1"/>
          <p:cNvSpPr>
            <a:spLocks noGrp="1"/>
          </p:cNvSpPr>
          <p:nvPr>
            <p:ph type="title" hasCustomPrompt="1"/>
          </p:nvPr>
        </p:nvSpPr>
        <p:spPr bwMode="gray">
          <a:xfrm>
            <a:off x="836761" y="99565"/>
            <a:ext cx="7955280" cy="480131"/>
          </a:xfrm>
          <a:prstGeom prst="rect">
            <a:avLst/>
          </a:prstGeom>
        </p:spPr>
        <p:txBody>
          <a:bodyPr vert="horz" lIns="182880" tIns="45720" rIns="91440" bIns="45720" rtlCol="0" anchor="t" anchorCtr="0">
            <a:spAutoFit/>
          </a:bodyPr>
          <a:lstStyle>
            <a:lvl1pPr marL="0">
              <a:defRPr>
                <a:solidFill>
                  <a:schemeClr val="tx1"/>
                </a:solidFill>
              </a:defRPr>
            </a:lvl1pPr>
          </a:lstStyle>
          <a:p>
            <a:pPr marL="0" lvl="0"/>
            <a:r>
              <a:rPr lang="en-US" dirty="0" smtClean="0"/>
              <a:t>Slide Title — Arial 28 Bold</a:t>
            </a:r>
            <a:endParaRPr lang="en-US" dirty="0"/>
          </a:p>
        </p:txBody>
      </p:sp>
      <p:sp>
        <p:nvSpPr>
          <p:cNvPr id="37" name="Text Placeholder 36"/>
          <p:cNvSpPr>
            <a:spLocks noGrp="1"/>
          </p:cNvSpPr>
          <p:nvPr>
            <p:ph type="body" sz="quarter" idx="14"/>
          </p:nvPr>
        </p:nvSpPr>
        <p:spPr>
          <a:xfrm>
            <a:off x="836761" y="683879"/>
            <a:ext cx="5217198" cy="914400"/>
          </a:xfrm>
        </p:spPr>
        <p:txBody>
          <a:bodyPr/>
          <a:lstStyle>
            <a:lvl1pPr marL="228600" indent="-228600">
              <a:buFont typeface="Wingdings" panose="05000000000000000000" pitchFamily="2" charset="2"/>
              <a:buChar char="ü"/>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9365252"/>
      </p:ext>
    </p:extLst>
  </p:cSld>
  <p:clrMapOvr>
    <a:masterClrMapping/>
  </p:clrMapOvr>
  <p:transition spd="slow">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7A194F-7BA2-439D-AE87-7A2C596B2195}" type="slidenum">
              <a:rPr lang="en-US" smtClean="0"/>
              <a:t>‹#›</a:t>
            </a:fld>
            <a:endParaRPr lang="en-US" dirty="0"/>
          </a:p>
        </p:txBody>
      </p:sp>
      <p:sp>
        <p:nvSpPr>
          <p:cNvPr id="8" name="Text Box 12"/>
          <p:cNvSpPr txBox="1">
            <a:spLocks noChangeArrowheads="1"/>
          </p:cNvSpPr>
          <p:nvPr userDrawn="1"/>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algn="ctr" fontAlgn="base">
              <a:spcBef>
                <a:spcPct val="0"/>
              </a:spcBef>
              <a:spcAft>
                <a:spcPct val="0"/>
              </a:spcAft>
              <a:defRPr/>
            </a:pPr>
            <a:r>
              <a:rPr lang="en-US" sz="800" b="1" cap="all" dirty="0" smtClean="0">
                <a:solidFill>
                  <a:srgbClr val="FFFFFF"/>
                </a:solidFill>
              </a:rPr>
              <a:t>Unclassified</a:t>
            </a:r>
            <a:r>
              <a:rPr lang="en-US" sz="800" b="1" dirty="0" smtClean="0">
                <a:solidFill>
                  <a:srgbClr val="FFFFFF"/>
                </a:solidFill>
              </a:rPr>
              <a:t>//FOUO </a:t>
            </a:r>
            <a:endParaRPr lang="en-US" sz="800" b="1" dirty="0">
              <a:solidFill>
                <a:srgbClr val="FFFFFF"/>
              </a:solidFill>
            </a:endParaRPr>
          </a:p>
        </p:txBody>
      </p:sp>
    </p:spTree>
    <p:extLst>
      <p:ext uri="{BB962C8B-B14F-4D97-AF65-F5344CB8AC3E}">
        <p14:creationId xmlns:p14="http://schemas.microsoft.com/office/powerpoint/2010/main" val="1773873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2407938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378124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549760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1043101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4032873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2494139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6D115-7526-4454-B115-43BF6F97E3F5}" type="datetimeFigureOut">
              <a:rPr lang="en-US" smtClean="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7A194F-7BA2-439D-AE87-7A2C596B2195}" type="slidenum">
              <a:rPr lang="en-US" smtClean="0"/>
              <a:t>‹#›</a:t>
            </a:fld>
            <a:endParaRPr lang="en-US" dirty="0"/>
          </a:p>
        </p:txBody>
      </p:sp>
    </p:spTree>
    <p:extLst>
      <p:ext uri="{BB962C8B-B14F-4D97-AF65-F5344CB8AC3E}">
        <p14:creationId xmlns:p14="http://schemas.microsoft.com/office/powerpoint/2010/main" val="1629688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UNCLASSIFIED//FOUO</a:t>
            </a:r>
            <a:endParaRPr lang="en-US" sz="900" b="1" dirty="0"/>
          </a:p>
        </p:txBody>
      </p:sp>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2554902403"/>
      </p:ext>
    </p:extLst>
  </p:cSld>
  <p:clrMapOvr>
    <a:masterClrMapping/>
  </p:clrMapOvr>
  <p:transition spd="slow">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3756125"/>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497118"/>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3624467836"/>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2752904345"/>
      </p:ext>
    </p:extLst>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587435498"/>
      </p:ext>
    </p:extLst>
  </p:cSld>
  <p:clrMapOvr>
    <a:masterClrMapping/>
  </p:clrMapOvr>
  <p:transition spd="slow">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548114861"/>
      </p:ext>
    </p:extLst>
  </p:cSld>
  <p:clrMapOvr>
    <a:masterClrMapping/>
  </p:clrMapOvr>
  <p:transition spd="slow">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659688474"/>
      </p:ext>
    </p:extLst>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3540662525"/>
      </p:ext>
    </p:extLst>
  </p:cSld>
  <p:clrMapOvr>
    <a:masterClrMapping/>
  </p:clrMapOvr>
  <p:transition spd="slow">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772392212"/>
      </p:ext>
    </p:extLst>
  </p:cSld>
  <p:clrMapOvr>
    <a:masterClrMapping/>
  </p:clrMapOvr>
  <p:transition spd="slow">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902857"/>
      </p:ext>
    </p:extLst>
  </p:cSld>
  <p:clrMapOvr>
    <a:masterClrMapping/>
  </p:clrMapOvr>
  <p:transition spd="slow">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7842700"/>
      </p:ext>
    </p:extLst>
  </p:cSld>
  <p:clrMapOvr>
    <a:masterClrMapping/>
  </p:clrMapOvr>
  <p:transition spd="slow">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8918712"/>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Bumper">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7252" y="6193640"/>
            <a:ext cx="7352812"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32" name="Title Placeholder 1"/>
          <p:cNvSpPr>
            <a:spLocks noGrp="1"/>
          </p:cNvSpPr>
          <p:nvPr>
            <p:ph type="title" hasCustomPrompt="1"/>
          </p:nvPr>
        </p:nvSpPr>
        <p:spPr bwMode="gray">
          <a:xfrm>
            <a:off x="836761" y="99565"/>
            <a:ext cx="7955280" cy="480131"/>
          </a:xfrm>
          <a:prstGeom prst="rect">
            <a:avLst/>
          </a:prstGeom>
        </p:spPr>
        <p:txBody>
          <a:bodyPr vert="horz" lIns="182880" tIns="45720" rIns="91440" bIns="45720" rtlCol="0" anchor="t" anchorCtr="0">
            <a:spAutoFit/>
          </a:bodyPr>
          <a:lstStyle>
            <a:lvl1pPr marL="0">
              <a:defRPr>
                <a:solidFill>
                  <a:schemeClr val="tx1"/>
                </a:solidFill>
              </a:defRPr>
            </a:lvl1pPr>
          </a:lstStyle>
          <a:p>
            <a:pPr marL="0" lvl="0"/>
            <a:r>
              <a:rPr lang="en-US" dirty="0" smtClean="0"/>
              <a:t>Slide Title — Arial 28 Bold</a:t>
            </a:r>
            <a:endParaRPr lang="en-US" dirty="0"/>
          </a:p>
        </p:txBody>
      </p:sp>
      <p:sp>
        <p:nvSpPr>
          <p:cNvPr id="37" name="Text Placeholder 36"/>
          <p:cNvSpPr>
            <a:spLocks noGrp="1"/>
          </p:cNvSpPr>
          <p:nvPr>
            <p:ph type="body" sz="quarter" idx="14"/>
          </p:nvPr>
        </p:nvSpPr>
        <p:spPr>
          <a:xfrm>
            <a:off x="836761" y="683879"/>
            <a:ext cx="5217198" cy="914400"/>
          </a:xfrm>
        </p:spPr>
        <p:txBody>
          <a:bodyPr/>
          <a:lstStyle>
            <a:lvl1pPr marL="228600" indent="-228600">
              <a:buFont typeface="Wingdings" panose="05000000000000000000" pitchFamily="2" charset="2"/>
              <a:buChar char="ü"/>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9041106"/>
      </p:ext>
    </p:extLst>
  </p:cSld>
  <p:clrMapOvr>
    <a:masterClrMapping/>
  </p:clrMapOvr>
  <p:transition spd="slow">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9826687"/>
      </p:ext>
    </p:extLst>
  </p:cSld>
  <p:clrMapOvr>
    <a:masterClrMapping/>
  </p:clrMapOvr>
  <p:transition spd="slow">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44577117"/>
      </p:ext>
    </p:extLst>
  </p:cSld>
  <p:clrMapOvr>
    <a:masterClrMapping/>
  </p:clrMapOvr>
  <p:transition spd="slow">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4"/>
            <a:ext cx="2133600" cy="365125"/>
          </a:xfrm>
          <a:prstGeom prst="rect">
            <a:avLst/>
          </a:prstGeom>
        </p:spPr>
        <p:txBody>
          <a:bodyPr/>
          <a:lstStyle>
            <a:lvl1pPr>
              <a:defRPr/>
            </a:lvl1pPr>
          </a:lstStyle>
          <a:p>
            <a:pPr defTabSz="514350">
              <a:defRPr/>
            </a:pPr>
            <a:fld id="{D0B4DFFD-7D8D-4B6E-B380-FFBEA6923424}" type="datetimeFigureOut">
              <a:rPr lang="en-US" sz="1013" smtClean="0">
                <a:solidFill>
                  <a:prstClr val="black"/>
                </a:solidFill>
              </a:rPr>
              <a:pPr defTabSz="514350">
                <a:defRPr/>
              </a:pPr>
              <a:t>9/28/2021</a:t>
            </a:fld>
            <a:endParaRPr lang="en-US" sz="1013">
              <a:solidFill>
                <a:prstClr val="black"/>
              </a:solidFill>
            </a:endParaRPr>
          </a:p>
        </p:txBody>
      </p:sp>
      <p:sp>
        <p:nvSpPr>
          <p:cNvPr id="3" name="Footer Placeholder 4"/>
          <p:cNvSpPr>
            <a:spLocks noGrp="1"/>
          </p:cNvSpPr>
          <p:nvPr>
            <p:ph type="ftr" sz="quarter" idx="11"/>
          </p:nvPr>
        </p:nvSpPr>
        <p:spPr>
          <a:xfrm>
            <a:off x="3124200" y="6356354"/>
            <a:ext cx="2895600" cy="365125"/>
          </a:xfrm>
          <a:prstGeom prst="rect">
            <a:avLst/>
          </a:prstGeom>
        </p:spPr>
        <p:txBody>
          <a:bodyPr/>
          <a:lstStyle>
            <a:lvl1pPr>
              <a:defRPr/>
            </a:lvl1pPr>
          </a:lstStyle>
          <a:p>
            <a:pPr defTabSz="514350">
              <a:defRPr/>
            </a:pPr>
            <a:endParaRPr lang="en-US" sz="1013">
              <a:solidFill>
                <a:prstClr val="black"/>
              </a:solidFill>
            </a:endParaRPr>
          </a:p>
        </p:txBody>
      </p:sp>
      <p:sp>
        <p:nvSpPr>
          <p:cNvPr id="4" name="Slide Number Placeholder 5"/>
          <p:cNvSpPr>
            <a:spLocks noGrp="1"/>
          </p:cNvSpPr>
          <p:nvPr>
            <p:ph type="sldNum" sz="quarter" idx="12"/>
          </p:nvPr>
        </p:nvSpPr>
        <p:spPr>
          <a:xfrm>
            <a:off x="6553200" y="6356354"/>
            <a:ext cx="2133600" cy="365125"/>
          </a:xfrm>
          <a:prstGeom prst="rect">
            <a:avLst/>
          </a:prstGeom>
        </p:spPr>
        <p:txBody>
          <a:bodyPr/>
          <a:lstStyle>
            <a:lvl1pPr>
              <a:defRPr/>
            </a:lvl1pPr>
          </a:lstStyle>
          <a:p>
            <a:pPr defTabSz="514350">
              <a:defRPr/>
            </a:pPr>
            <a:fld id="{7173A6AB-9568-4A54-A2FC-4A2CC8017CDC}" type="slidenum">
              <a:rPr lang="en-US" sz="1013" smtClean="0">
                <a:solidFill>
                  <a:prstClr val="black"/>
                </a:solidFill>
              </a:rPr>
              <a:pPr defTabSz="514350">
                <a:defRPr/>
              </a:pPr>
              <a:t>‹#›</a:t>
            </a:fld>
            <a:endParaRPr lang="en-US" sz="1013">
              <a:solidFill>
                <a:prstClr val="black"/>
              </a:solidFill>
            </a:endParaRPr>
          </a:p>
        </p:txBody>
      </p:sp>
    </p:spTree>
    <p:extLst>
      <p:ext uri="{BB962C8B-B14F-4D97-AF65-F5344CB8AC3E}">
        <p14:creationId xmlns:p14="http://schemas.microsoft.com/office/powerpoint/2010/main" val="322575439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a:xfrm>
            <a:off x="7069974" y="6534442"/>
            <a:ext cx="2057400" cy="365125"/>
          </a:xfrm>
          <a:prstGeom prst="rect">
            <a:avLst/>
          </a:prstGeom>
        </p:spPr>
        <p:txBody>
          <a:bodyPr/>
          <a:lstStyle>
            <a:lvl1pPr>
              <a:defRPr>
                <a:latin typeface="Baskerville Old Face" panose="02020602080505020303" pitchFamily="18" charset="0"/>
                <a:cs typeface="Arial" panose="020B0604020202020204" pitchFamily="34" charset="0"/>
              </a:defRPr>
            </a:lvl1pPr>
          </a:lstStyle>
          <a:p>
            <a:fld id="{DC02DF19-6D78-4983-B2D6-FFD98AD9CB02}"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857568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744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pic>
        <p:nvPicPr>
          <p:cNvPr id="5" name="Picture 4" descr="Youthspon_grp.jpg"/>
          <p:cNvPicPr>
            <a:picLocks noChangeAspect="1"/>
          </p:cNvPicPr>
          <p:nvPr userDrawn="1"/>
        </p:nvPicPr>
        <p:blipFill rotWithShape="1">
          <a:blip r:embed="rId2" cstate="screen">
            <a:extLst>
              <a:ext uri="{28A0092B-C50C-407E-A947-70E740481C1C}">
                <a14:useLocalDpi xmlns:a14="http://schemas.microsoft.com/office/drawing/2010/main"/>
              </a:ext>
            </a:extLst>
          </a:blip>
          <a:srcRect r="-72"/>
          <a:stretch/>
        </p:blipFill>
        <p:spPr>
          <a:xfrm>
            <a:off x="6603" y="-26377"/>
            <a:ext cx="9144000" cy="3611161"/>
          </a:xfrm>
          <a:prstGeom prst="rect">
            <a:avLst/>
          </a:prstGeom>
        </p:spPr>
      </p:pic>
      <p:sp>
        <p:nvSpPr>
          <p:cNvPr id="6" name="Subtitle 2"/>
          <p:cNvSpPr txBox="1">
            <a:spLocks/>
          </p:cNvSpPr>
          <p:nvPr userDrawn="1"/>
        </p:nvSpPr>
        <p:spPr>
          <a:xfrm>
            <a:off x="-8791" y="5682947"/>
            <a:ext cx="9152792" cy="64458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sz="1100" dirty="0" smtClean="0">
                <a:solidFill>
                  <a:prstClr val="white">
                    <a:lumMod val="65000"/>
                  </a:prstClr>
                </a:solidFill>
              </a:rPr>
              <a:t>Installation Management Command integrates and delivers</a:t>
            </a:r>
          </a:p>
          <a:p>
            <a:pPr>
              <a:defRPr/>
            </a:pPr>
            <a:r>
              <a:rPr lang="en-US" sz="1100" dirty="0" smtClean="0">
                <a:solidFill>
                  <a:prstClr val="white">
                    <a:lumMod val="65000"/>
                  </a:prstClr>
                </a:solidFill>
              </a:rPr>
              <a:t>base support to enable readiness for a globally-responsive Army</a:t>
            </a:r>
          </a:p>
        </p:txBody>
      </p:sp>
      <p:sp>
        <p:nvSpPr>
          <p:cNvPr id="7" name="Right Triangle 6"/>
          <p:cNvSpPr/>
          <p:nvPr userDrawn="1"/>
        </p:nvSpPr>
        <p:spPr>
          <a:xfrm>
            <a:off x="1" y="1539394"/>
            <a:ext cx="5503332" cy="2675467"/>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3"/>
          <a:stretch>
            <a:fillRect/>
          </a:stretch>
        </p:blipFill>
        <p:spPr>
          <a:xfrm>
            <a:off x="3378201" y="4214861"/>
            <a:ext cx="2120900" cy="546100"/>
          </a:xfrm>
          <a:prstGeom prst="rect">
            <a:avLst/>
          </a:prstGeom>
        </p:spPr>
      </p:pic>
      <p:pic>
        <p:nvPicPr>
          <p:cNvPr id="13" name="Picture 12"/>
          <p:cNvPicPr>
            <a:picLocks noChangeAspect="1"/>
          </p:cNvPicPr>
          <p:nvPr/>
        </p:nvPicPr>
        <p:blipFill>
          <a:blip r:embed="rId4"/>
          <a:stretch>
            <a:fillRect/>
          </a:stretch>
        </p:blipFill>
        <p:spPr>
          <a:xfrm>
            <a:off x="6603" y="5894667"/>
            <a:ext cx="9588953" cy="550788"/>
          </a:xfrm>
          <a:prstGeom prst="rect">
            <a:avLst/>
          </a:prstGeom>
        </p:spPr>
      </p:pic>
      <p:pic>
        <p:nvPicPr>
          <p:cNvPr id="8" name="Picture 7" descr="SSSSwoosh-01.png"/>
          <p:cNvPicPr>
            <a:picLocks noChangeAspect="1"/>
          </p:cNvPicPr>
          <p:nvPr userDrawn="1"/>
        </p:nvPicPr>
        <p:blipFill rotWithShape="1">
          <a:blip r:embed="rId5" cstate="screen">
            <a:extLst>
              <a:ext uri="{28A0092B-C50C-407E-A947-70E740481C1C}">
                <a14:useLocalDpi xmlns:a14="http://schemas.microsoft.com/office/drawing/2010/main"/>
              </a:ext>
            </a:extLst>
          </a:blip>
          <a:srcRect t="17161" b="28271"/>
          <a:stretch/>
        </p:blipFill>
        <p:spPr>
          <a:xfrm>
            <a:off x="6603" y="650337"/>
            <a:ext cx="9159394" cy="3742266"/>
          </a:xfrm>
          <a:prstGeom prst="rect">
            <a:avLst/>
          </a:prstGeom>
        </p:spPr>
      </p:pic>
    </p:spTree>
    <p:extLst>
      <p:ext uri="{BB962C8B-B14F-4D97-AF65-F5344CB8AC3E}">
        <p14:creationId xmlns:p14="http://schemas.microsoft.com/office/powerpoint/2010/main" val="1926872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sp>
        <p:nvSpPr>
          <p:cNvPr id="6" name="Rectangle 5"/>
          <p:cNvSpPr/>
          <p:nvPr userDrawn="1"/>
        </p:nvSpPr>
        <p:spPr>
          <a:xfrm>
            <a:off x="-1" y="2"/>
            <a:ext cx="9144000" cy="1616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descr="SSS_YouthSpongrp1_bd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2663" y="2"/>
            <a:ext cx="5951336" cy="1545694"/>
          </a:xfrm>
          <a:prstGeom prst="rect">
            <a:avLst/>
          </a:prstGeom>
        </p:spPr>
      </p:pic>
      <p:sp>
        <p:nvSpPr>
          <p:cNvPr id="8" name="Title 1"/>
          <p:cNvSpPr>
            <a:spLocks noGrp="1"/>
          </p:cNvSpPr>
          <p:nvPr>
            <p:ph type="title"/>
          </p:nvPr>
        </p:nvSpPr>
        <p:spPr>
          <a:xfrm>
            <a:off x="761999" y="460904"/>
            <a:ext cx="5943601" cy="1143000"/>
          </a:xfrm>
        </p:spPr>
        <p:txBody>
          <a:bodyPr/>
          <a:lstStyle/>
          <a:p>
            <a:pPr algn="l"/>
            <a:endParaRPr lang="en-US" dirty="0"/>
          </a:p>
        </p:txBody>
      </p:sp>
      <p:sp>
        <p:nvSpPr>
          <p:cNvPr id="9" name="Content Placeholder 2"/>
          <p:cNvSpPr>
            <a:spLocks noGrp="1"/>
          </p:cNvSpPr>
          <p:nvPr>
            <p:ph idx="1"/>
          </p:nvPr>
        </p:nvSpPr>
        <p:spPr>
          <a:xfrm>
            <a:off x="457200" y="1600200"/>
            <a:ext cx="8229600" cy="4525963"/>
          </a:xfrm>
        </p:spPr>
        <p:txBody>
          <a:bodyPr/>
          <a:lstStyle/>
          <a:p>
            <a:endParaRPr lang="en-US" dirty="0"/>
          </a:p>
        </p:txBody>
      </p:sp>
      <p:sp>
        <p:nvSpPr>
          <p:cNvPr id="10" name="Rectangle 9"/>
          <p:cNvSpPr/>
          <p:nvPr userDrawn="1"/>
        </p:nvSpPr>
        <p:spPr>
          <a:xfrm>
            <a:off x="-1" y="1545695"/>
            <a:ext cx="9144000" cy="45719"/>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R2pattern.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2424"/>
            <a:ext cx="7253654" cy="1588028"/>
          </a:xfrm>
          <a:prstGeom prst="rect">
            <a:avLst/>
          </a:prstGeom>
        </p:spPr>
      </p:pic>
    </p:spTree>
    <p:extLst>
      <p:ext uri="{BB962C8B-B14F-4D97-AF65-F5344CB8AC3E}">
        <p14:creationId xmlns:p14="http://schemas.microsoft.com/office/powerpoint/2010/main" val="2514329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youthgrpwal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97556"/>
            <a:ext cx="9143998" cy="6179178"/>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pic>
        <p:nvPicPr>
          <p:cNvPr id="8" name="Picture 7" descr="R2patter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26376"/>
            <a:ext cx="9143997" cy="6095997"/>
          </a:xfrm>
          <a:prstGeom prst="rect">
            <a:avLst/>
          </a:prstGeom>
        </p:spPr>
      </p:pic>
      <p:sp>
        <p:nvSpPr>
          <p:cNvPr id="5" name="Rectangle 4"/>
          <p:cNvSpPr/>
          <p:nvPr userDrawn="1"/>
        </p:nvSpPr>
        <p:spPr>
          <a:xfrm>
            <a:off x="0" y="0"/>
            <a:ext cx="9144000" cy="218096"/>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17" name="Group 16"/>
          <p:cNvGrpSpPr/>
          <p:nvPr userDrawn="1"/>
        </p:nvGrpSpPr>
        <p:grpSpPr>
          <a:xfrm>
            <a:off x="328171" y="5873086"/>
            <a:ext cx="8822432" cy="984914"/>
            <a:chOff x="328171" y="5873086"/>
            <a:chExt cx="8822432" cy="984914"/>
          </a:xfrm>
        </p:grpSpPr>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l="85857" t="-1" r="4739" b="11873"/>
            <a:stretch/>
          </p:blipFill>
          <p:spPr>
            <a:xfrm>
              <a:off x="8247184" y="5873086"/>
              <a:ext cx="903419" cy="984914"/>
            </a:xfrm>
            <a:prstGeom prst="rect">
              <a:avLst/>
            </a:prstGeom>
          </p:spPr>
        </p:pic>
        <p:grpSp>
          <p:nvGrpSpPr>
            <p:cNvPr id="19" name="Group 18"/>
            <p:cNvGrpSpPr/>
            <p:nvPr/>
          </p:nvGrpSpPr>
          <p:grpSpPr>
            <a:xfrm>
              <a:off x="328171" y="6422816"/>
              <a:ext cx="849466" cy="358208"/>
              <a:chOff x="7978957" y="6062881"/>
              <a:chExt cx="1032011" cy="435185"/>
            </a:xfrm>
          </p:grpSpPr>
          <p:cxnSp>
            <p:nvCxnSpPr>
              <p:cNvPr id="21" name="Straight Connector 20"/>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IMCO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8957" y="6062881"/>
                <a:ext cx="444706" cy="414134"/>
              </a:xfrm>
              <a:prstGeom prst="rect">
                <a:avLst/>
              </a:prstGeom>
            </p:spPr>
          </p:pic>
          <p:pic>
            <p:nvPicPr>
              <p:cNvPr id="23" name="Picture 22"/>
              <p:cNvPicPr>
                <a:picLocks noChangeAspect="1"/>
              </p:cNvPicPr>
              <p:nvPr/>
            </p:nvPicPr>
            <p:blipFill>
              <a:blip r:embed="rId6"/>
              <a:stretch>
                <a:fillRect/>
              </a:stretch>
            </p:blipFill>
            <p:spPr>
              <a:xfrm>
                <a:off x="8607732" y="6062881"/>
                <a:ext cx="403236" cy="414134"/>
              </a:xfrm>
              <a:prstGeom prst="rect">
                <a:avLst/>
              </a:prstGeom>
            </p:spPr>
          </p:pic>
        </p:grpSp>
        <p:pic>
          <p:nvPicPr>
            <p:cNvPr id="20" name="Picture 19"/>
            <p:cNvPicPr>
              <a:picLocks noChangeAspect="1"/>
            </p:cNvPicPr>
            <p:nvPr/>
          </p:nvPicPr>
          <p:blipFill>
            <a:blip r:embed="rId7"/>
            <a:stretch>
              <a:fillRect/>
            </a:stretch>
          </p:blipFill>
          <p:spPr>
            <a:xfrm>
              <a:off x="8497456" y="6065830"/>
              <a:ext cx="481914" cy="618107"/>
            </a:xfrm>
            <a:prstGeom prst="rect">
              <a:avLst/>
            </a:prstGeom>
          </p:spPr>
        </p:pic>
      </p:grpSp>
    </p:spTree>
    <p:extLst>
      <p:ext uri="{BB962C8B-B14F-4D97-AF65-F5344CB8AC3E}">
        <p14:creationId xmlns:p14="http://schemas.microsoft.com/office/powerpoint/2010/main" val="322295178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p:cNvSpPr/>
          <p:nvPr userDrawn="1"/>
        </p:nvSpPr>
        <p:spPr>
          <a:xfrm>
            <a:off x="-3" y="5765801"/>
            <a:ext cx="8373536" cy="549446"/>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 y="0"/>
            <a:ext cx="9144000" cy="587586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sp>
        <p:nvSpPr>
          <p:cNvPr id="4" name="Title 1"/>
          <p:cNvSpPr>
            <a:spLocks noGrp="1"/>
          </p:cNvSpPr>
          <p:nvPr>
            <p:ph type="title"/>
          </p:nvPr>
        </p:nvSpPr>
        <p:spPr>
          <a:xfrm>
            <a:off x="4233332" y="460904"/>
            <a:ext cx="4453467" cy="1143000"/>
          </a:xfrm>
        </p:spPr>
        <p:txBody>
          <a:bodyPr/>
          <a:lstStyle/>
          <a:p>
            <a:pPr algn="l"/>
            <a:endParaRPr lang="en-US" dirty="0"/>
          </a:p>
        </p:txBody>
      </p:sp>
      <p:sp>
        <p:nvSpPr>
          <p:cNvPr id="5" name="Content Placeholder 11"/>
          <p:cNvSpPr>
            <a:spLocks noGrp="1"/>
          </p:cNvSpPr>
          <p:nvPr>
            <p:ph idx="1"/>
          </p:nvPr>
        </p:nvSpPr>
        <p:spPr>
          <a:xfrm>
            <a:off x="4233332" y="1600200"/>
            <a:ext cx="4453467" cy="4525963"/>
          </a:xfrm>
        </p:spPr>
        <p:txBody>
          <a:bodyPr/>
          <a:lstStyle/>
          <a:p>
            <a:endParaRPr lang="en-US" dirty="0"/>
          </a:p>
        </p:txBody>
      </p:sp>
      <p:pic>
        <p:nvPicPr>
          <p:cNvPr id="6" name="Picture 5" descr="shutterstock_116292913.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978337" cy="6315246"/>
          </a:xfrm>
          <a:prstGeom prst="rect">
            <a:avLst/>
          </a:prstGeom>
        </p:spPr>
      </p:pic>
      <p:pic>
        <p:nvPicPr>
          <p:cNvPr id="10" name="Picture 9"/>
          <p:cNvPicPr>
            <a:picLocks noChangeAspect="1"/>
          </p:cNvPicPr>
          <p:nvPr userDrawn="1"/>
        </p:nvPicPr>
        <p:blipFill>
          <a:blip r:embed="rId3"/>
          <a:stretch>
            <a:fillRect/>
          </a:stretch>
        </p:blipFill>
        <p:spPr>
          <a:xfrm>
            <a:off x="0" y="5854700"/>
            <a:ext cx="9144000" cy="1003300"/>
          </a:xfrm>
          <a:prstGeom prst="rect">
            <a:avLst/>
          </a:prstGeom>
        </p:spPr>
      </p:pic>
      <p:grpSp>
        <p:nvGrpSpPr>
          <p:cNvPr id="9" name="Group 8"/>
          <p:cNvGrpSpPr/>
          <p:nvPr userDrawn="1"/>
        </p:nvGrpSpPr>
        <p:grpSpPr>
          <a:xfrm>
            <a:off x="-17582" y="5837118"/>
            <a:ext cx="9150602" cy="1029676"/>
            <a:chOff x="2" y="5863981"/>
            <a:chExt cx="9150602" cy="977329"/>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t="-1" r="4739" b="11873"/>
            <a:stretch/>
          </p:blipFill>
          <p:spPr>
            <a:xfrm>
              <a:off x="2" y="5863981"/>
              <a:ext cx="9150602" cy="977329"/>
            </a:xfrm>
            <a:prstGeom prst="rect">
              <a:avLst/>
            </a:prstGeom>
          </p:spPr>
        </p:pic>
        <p:grpSp>
          <p:nvGrpSpPr>
            <p:cNvPr id="12" name="Group 11"/>
            <p:cNvGrpSpPr/>
            <p:nvPr/>
          </p:nvGrpSpPr>
          <p:grpSpPr>
            <a:xfrm>
              <a:off x="328171" y="6422816"/>
              <a:ext cx="849466" cy="358208"/>
              <a:chOff x="7978957" y="6062881"/>
              <a:chExt cx="1032011" cy="435185"/>
            </a:xfrm>
          </p:grpSpPr>
          <p:cxnSp>
            <p:nvCxnSpPr>
              <p:cNvPr id="14" name="Straight Connector 13"/>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IMCO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8957" y="6062881"/>
                <a:ext cx="444706" cy="414134"/>
              </a:xfrm>
              <a:prstGeom prst="rect">
                <a:avLst/>
              </a:prstGeom>
            </p:spPr>
          </p:pic>
          <p:pic>
            <p:nvPicPr>
              <p:cNvPr id="16" name="Picture 15"/>
              <p:cNvPicPr>
                <a:picLocks noChangeAspect="1"/>
              </p:cNvPicPr>
              <p:nvPr/>
            </p:nvPicPr>
            <p:blipFill>
              <a:blip r:embed="rId6"/>
              <a:stretch>
                <a:fillRect/>
              </a:stretch>
            </p:blipFill>
            <p:spPr>
              <a:xfrm>
                <a:off x="8607732" y="6062881"/>
                <a:ext cx="403236" cy="414134"/>
              </a:xfrm>
              <a:prstGeom prst="rect">
                <a:avLst/>
              </a:prstGeom>
            </p:spPr>
          </p:pic>
        </p:grpSp>
        <p:pic>
          <p:nvPicPr>
            <p:cNvPr id="13" name="Picture 12"/>
            <p:cNvPicPr>
              <a:picLocks noChangeAspect="1"/>
            </p:cNvPicPr>
            <p:nvPr/>
          </p:nvPicPr>
          <p:blipFill>
            <a:blip r:embed="rId7"/>
            <a:stretch>
              <a:fillRect/>
            </a:stretch>
          </p:blipFill>
          <p:spPr>
            <a:xfrm>
              <a:off x="8497456" y="6065830"/>
              <a:ext cx="481914" cy="618107"/>
            </a:xfrm>
            <a:prstGeom prst="rect">
              <a:avLst/>
            </a:prstGeom>
          </p:spPr>
        </p:pic>
      </p:grpSp>
    </p:spTree>
    <p:extLst>
      <p:ext uri="{BB962C8B-B14F-4D97-AF65-F5344CB8AC3E}">
        <p14:creationId xmlns:p14="http://schemas.microsoft.com/office/powerpoint/2010/main" val="493885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pic>
        <p:nvPicPr>
          <p:cNvPr id="4" name="Picture 3" descr="shutterstock_759764725_B copy.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334317"/>
            <a:ext cx="5446889" cy="3960165"/>
          </a:xfrm>
          <a:prstGeom prst="rect">
            <a:avLst/>
          </a:prstGeom>
        </p:spPr>
      </p:pic>
      <p:sp>
        <p:nvSpPr>
          <p:cNvPr id="5" name="Rectangle 4"/>
          <p:cNvSpPr/>
          <p:nvPr userDrawn="1"/>
        </p:nvSpPr>
        <p:spPr>
          <a:xfrm>
            <a:off x="-84667" y="-27296"/>
            <a:ext cx="9305825" cy="197556"/>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descr="R2pattern.png"/>
          <p:cNvPicPr>
            <a:picLocks noChangeAspect="1"/>
          </p:cNvPicPr>
          <p:nvPr userDrawn="1"/>
        </p:nvPicPr>
        <p:blipFill rotWithShape="1">
          <a:blip r:embed="rId3" cstate="screen">
            <a:extLst>
              <a:ext uri="{28A0092B-C50C-407E-A947-70E740481C1C}">
                <a14:useLocalDpi xmlns:a14="http://schemas.microsoft.com/office/drawing/2010/main"/>
              </a:ext>
            </a:extLst>
          </a:blip>
          <a:srcRect l="9381"/>
          <a:stretch/>
        </p:blipFill>
        <p:spPr>
          <a:xfrm>
            <a:off x="-8792" y="175846"/>
            <a:ext cx="8387862" cy="1995524"/>
          </a:xfrm>
          <a:prstGeom prst="rect">
            <a:avLst/>
          </a:prstGeom>
          <a:ln>
            <a:noFill/>
          </a:ln>
          <a:effectLst>
            <a:softEdge rad="112500"/>
          </a:effectLst>
        </p:spPr>
      </p:pic>
      <p:sp>
        <p:nvSpPr>
          <p:cNvPr id="6"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789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Facer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2621" y="5330180"/>
            <a:ext cx="7231380" cy="528561"/>
          </a:xfrm>
        </p:spPr>
        <p:txBody>
          <a:bodyPr/>
          <a:lstStyle>
            <a:lvl1pPr marL="171450" indent="-171450">
              <a:buFont typeface="Arial" panose="020B0604020202020204" pitchFamily="34" charset="0"/>
              <a:buChar char="•"/>
              <a:defRPr sz="1200" b="1"/>
            </a:lvl1pPr>
            <a:lvl2pPr marL="227013" indent="-173038">
              <a:buFont typeface="Wingdings" panose="05000000000000000000" pitchFamily="2" charset="2"/>
              <a:buChar char="ü"/>
              <a:defRPr sz="1000"/>
            </a:lvl2pPr>
            <a:lvl3pPr marL="400050" indent="-168275">
              <a:defRPr sz="1000"/>
            </a:lvl3pPr>
            <a:lvl4pPr marL="574675" indent="-174625">
              <a:defRPr sz="1000"/>
            </a:lvl4pPr>
            <a:lvl5pPr marL="741363" indent="-168275">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hasCustomPrompt="1"/>
          </p:nvPr>
        </p:nvSpPr>
        <p:spPr>
          <a:xfrm>
            <a:off x="6237688" y="135118"/>
            <a:ext cx="3004633" cy="479425"/>
          </a:xfrm>
          <a:prstGeom prst="rect">
            <a:avLst/>
          </a:prstGeom>
        </p:spPr>
        <p:txBody>
          <a:bodyPr lIns="91440"/>
          <a:lstStyle>
            <a:lvl1pPr>
              <a:defRPr>
                <a:solidFill>
                  <a:schemeClr val="tx1"/>
                </a:solidFill>
              </a:defRPr>
            </a:lvl1pPr>
          </a:lstStyle>
          <a:p>
            <a:r>
              <a:rPr lang="en-US" dirty="0" smtClean="0"/>
              <a:t>Click to edit title</a:t>
            </a:r>
            <a:endParaRPr lang="en-US" dirty="0"/>
          </a:p>
        </p:txBody>
      </p:sp>
      <p:sp>
        <p:nvSpPr>
          <p:cNvPr id="8" name="Classification top"/>
          <p:cNvSpPr txBox="1"/>
          <p:nvPr userDrawn="1"/>
        </p:nvSpPr>
        <p:spPr bwMode="white">
          <a:xfrm>
            <a:off x="3657600" y="0"/>
            <a:ext cx="1828800" cy="160338"/>
          </a:xfrm>
          <a:prstGeom prst="rect">
            <a:avLst/>
          </a:prstGeom>
          <a:noFill/>
        </p:spPr>
        <p:txBody>
          <a:bodyPr wrap="none" lIns="0" tIns="9144" rIns="0" bIns="18288"/>
          <a:lstStyle/>
          <a:p>
            <a:pPr algn="ctr" eaLnBrk="1" fontAlgn="auto" hangingPunct="1">
              <a:spcBef>
                <a:spcPts val="0"/>
              </a:spcBef>
              <a:spcAft>
                <a:spcPts val="0"/>
              </a:spcAft>
              <a:defRPr/>
            </a:pPr>
            <a:r>
              <a:rPr lang="en-US" sz="700" b="1" kern="600" dirty="0" smtClean="0">
                <a:solidFill>
                  <a:schemeClr val="tx1"/>
                </a:solidFill>
                <a:latin typeface="Arial" panose="020B0604020202020204" pitchFamily="34" charset="0"/>
                <a:cs typeface="Arial" panose="020B0604020202020204" pitchFamily="34" charset="0"/>
              </a:rPr>
              <a:t>UNCLASSIFIED//FOUO</a:t>
            </a:r>
          </a:p>
        </p:txBody>
      </p:sp>
      <p:sp>
        <p:nvSpPr>
          <p:cNvPr id="9" name="Classification bottom"/>
          <p:cNvSpPr txBox="1"/>
          <p:nvPr userDrawn="1"/>
        </p:nvSpPr>
        <p:spPr bwMode="black">
          <a:xfrm>
            <a:off x="841248" y="128234"/>
            <a:ext cx="5393094" cy="480131"/>
          </a:xfrm>
          <a:prstGeom prst="rect">
            <a:avLst/>
          </a:prstGeom>
        </p:spPr>
        <p:txBody>
          <a:bodyPr vert="horz" wrap="square" lIns="45720" tIns="45720" rIns="0" bIns="45720" rtlCol="0" anchor="t" anchorCtr="0">
            <a:spAutoFit/>
          </a:bodyPr>
          <a:lstStyle>
            <a:lvl1pPr defTabSz="914400" eaLnBrk="1" latinLnBrk="0" hangingPunct="1">
              <a:lnSpc>
                <a:spcPct val="90000"/>
              </a:lnSpc>
              <a:buNone/>
              <a:defRPr sz="2800" b="1">
                <a:latin typeface="+mj-lt"/>
                <a:ea typeface="+mj-ea"/>
                <a:cs typeface="+mj-cs"/>
              </a:defRPr>
            </a:lvl1pPr>
          </a:lstStyle>
          <a:p>
            <a:pPr lvl="0"/>
            <a:r>
              <a:rPr lang="en-US" sz="2800" dirty="0" smtClean="0"/>
              <a:t>AMC</a:t>
            </a:r>
            <a:r>
              <a:rPr lang="en-US" sz="2800" baseline="0" dirty="0" smtClean="0"/>
              <a:t> Campaign Plan Linkage </a:t>
            </a:r>
            <a:r>
              <a:rPr lang="en-US" sz="2800" dirty="0" smtClean="0"/>
              <a:t>–</a:t>
            </a:r>
          </a:p>
        </p:txBody>
      </p:sp>
      <p:graphicFrame>
        <p:nvGraphicFramePr>
          <p:cNvPr id="6" name="Table 5"/>
          <p:cNvGraphicFramePr>
            <a:graphicFrameLocks noGrp="1"/>
          </p:cNvGraphicFramePr>
          <p:nvPr userDrawn="1">
            <p:extLst>
              <p:ext uri="{D42A27DB-BD31-4B8C-83A1-F6EECF244321}">
                <p14:modId xmlns:p14="http://schemas.microsoft.com/office/powerpoint/2010/main" val="1359156079"/>
              </p:ext>
            </p:extLst>
          </p:nvPr>
        </p:nvGraphicFramePr>
        <p:xfrm>
          <a:off x="0" y="804301"/>
          <a:ext cx="997527" cy="731520"/>
        </p:xfrm>
        <a:graphic>
          <a:graphicData uri="http://schemas.openxmlformats.org/drawingml/2006/table">
            <a:tbl>
              <a:tblPr firstRow="1" bandRow="1">
                <a:tableStyleId>{2D5ABB26-0587-4C30-8999-92F81FD0307C}</a:tableStyleId>
              </a:tblPr>
              <a:tblGrid>
                <a:gridCol w="997527">
                  <a:extLst>
                    <a:ext uri="{9D8B030D-6E8A-4147-A177-3AD203B41FA5}">
                      <a16:colId xmlns:a16="http://schemas.microsoft.com/office/drawing/2014/main" val="20000"/>
                    </a:ext>
                  </a:extLst>
                </a:gridCol>
              </a:tblGrid>
              <a:tr h="137076">
                <a:tc>
                  <a:txBody>
                    <a:bodyPr/>
                    <a:lstStyle/>
                    <a:p>
                      <a:pPr algn="r"/>
                      <a:r>
                        <a:rPr lang="en-US" sz="1000" b="1" dirty="0" smtClean="0"/>
                        <a:t>EVENT CHAIR:</a:t>
                      </a:r>
                      <a:endParaRPr lang="en-US" sz="1000" b="1" dirty="0"/>
                    </a:p>
                  </a:txBody>
                  <a:tcPr marL="0" marR="45720"/>
                </a:tc>
                <a:extLst>
                  <a:ext uri="{0D108BD9-81ED-4DB2-BD59-A6C34878D82A}">
                    <a16:rowId xmlns:a16="http://schemas.microsoft.com/office/drawing/2014/main" val="10000"/>
                  </a:ext>
                </a:extLst>
              </a:tr>
              <a:tr h="157732">
                <a:tc>
                  <a:txBody>
                    <a:bodyPr/>
                    <a:lstStyle/>
                    <a:p>
                      <a:pPr algn="r"/>
                      <a:r>
                        <a:rPr lang="en-US" sz="1000" b="1" dirty="0" smtClean="0"/>
                        <a:t>EVENT TOR:</a:t>
                      </a:r>
                      <a:endParaRPr lang="en-US" sz="1000" b="1" dirty="0"/>
                    </a:p>
                  </a:txBody>
                  <a:tcPr marL="0" marR="45720"/>
                </a:tc>
                <a:extLst>
                  <a:ext uri="{0D108BD9-81ED-4DB2-BD59-A6C34878D82A}">
                    <a16:rowId xmlns:a16="http://schemas.microsoft.com/office/drawing/2014/main" val="10001"/>
                  </a:ext>
                </a:extLst>
              </a:tr>
              <a:tr h="0">
                <a:tc>
                  <a:txBody>
                    <a:bodyPr/>
                    <a:lstStyle/>
                    <a:p>
                      <a:pPr algn="r"/>
                      <a:r>
                        <a:rPr lang="en-US" sz="1000" b="1" dirty="0" smtClean="0"/>
                        <a:t>OTHER:</a:t>
                      </a:r>
                      <a:endParaRPr lang="en-US" sz="1000" b="1" dirty="0"/>
                    </a:p>
                  </a:txBody>
                  <a:tcPr marL="0" marR="45720"/>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userDrawn="1">
            <p:extLst>
              <p:ext uri="{D42A27DB-BD31-4B8C-83A1-F6EECF244321}">
                <p14:modId xmlns:p14="http://schemas.microsoft.com/office/powerpoint/2010/main" val="1965747977"/>
              </p:ext>
            </p:extLst>
          </p:nvPr>
        </p:nvGraphicFramePr>
        <p:xfrm>
          <a:off x="0" y="1532783"/>
          <a:ext cx="997527" cy="731520"/>
        </p:xfrm>
        <a:graphic>
          <a:graphicData uri="http://schemas.openxmlformats.org/drawingml/2006/table">
            <a:tbl>
              <a:tblPr firstRow="1" bandRow="1">
                <a:tableStyleId>{2D5ABB26-0587-4C30-8999-92F81FD0307C}</a:tableStyleId>
              </a:tblPr>
              <a:tblGrid>
                <a:gridCol w="997527">
                  <a:extLst>
                    <a:ext uri="{9D8B030D-6E8A-4147-A177-3AD203B41FA5}">
                      <a16:colId xmlns:a16="http://schemas.microsoft.com/office/drawing/2014/main" val="20000"/>
                    </a:ext>
                  </a:extLst>
                </a:gridCol>
              </a:tblGrid>
              <a:tr h="137076">
                <a:tc>
                  <a:txBody>
                    <a:bodyPr/>
                    <a:lstStyle/>
                    <a:p>
                      <a:pPr algn="r"/>
                      <a:r>
                        <a:rPr lang="en-US" sz="1000" b="1" dirty="0" smtClean="0"/>
                        <a:t>AMC Staff</a:t>
                      </a:r>
                      <a:endParaRPr lang="en-US" sz="1000" b="1" dirty="0"/>
                    </a:p>
                  </a:txBody>
                  <a:tcPr marL="0" marR="45720"/>
                </a:tc>
                <a:extLst>
                  <a:ext uri="{0D108BD9-81ED-4DB2-BD59-A6C34878D82A}">
                    <a16:rowId xmlns:a16="http://schemas.microsoft.com/office/drawing/2014/main" val="10000"/>
                  </a:ext>
                </a:extLst>
              </a:tr>
              <a:tr h="157732">
                <a:tc>
                  <a:txBody>
                    <a:bodyPr/>
                    <a:lstStyle/>
                    <a:p>
                      <a:pPr algn="l"/>
                      <a:r>
                        <a:rPr lang="en-US" sz="1000" b="1" dirty="0" smtClean="0"/>
                        <a:t>OPR:</a:t>
                      </a:r>
                      <a:endParaRPr lang="en-US" sz="1000" b="1" dirty="0"/>
                    </a:p>
                  </a:txBody>
                  <a:tcPr marL="45720" marR="45720"/>
                </a:tc>
                <a:extLst>
                  <a:ext uri="{0D108BD9-81ED-4DB2-BD59-A6C34878D82A}">
                    <a16:rowId xmlns:a16="http://schemas.microsoft.com/office/drawing/2014/main" val="10001"/>
                  </a:ext>
                </a:extLst>
              </a:tr>
              <a:tr h="0">
                <a:tc>
                  <a:txBody>
                    <a:bodyPr/>
                    <a:lstStyle/>
                    <a:p>
                      <a:pPr algn="l"/>
                      <a:r>
                        <a:rPr lang="en-US" sz="1000" b="1" dirty="0" smtClean="0"/>
                        <a:t>OCR:</a:t>
                      </a:r>
                      <a:endParaRPr lang="en-US" sz="1000" b="1" dirty="0"/>
                    </a:p>
                  </a:txBody>
                  <a:tcPr marL="45720" marR="45720"/>
                </a:tc>
                <a:extLst>
                  <a:ext uri="{0D108BD9-81ED-4DB2-BD59-A6C34878D82A}">
                    <a16:rowId xmlns:a16="http://schemas.microsoft.com/office/drawing/2014/main" val="10002"/>
                  </a:ext>
                </a:extLst>
              </a:tr>
            </a:tbl>
          </a:graphicData>
        </a:graphic>
      </p:graphicFrame>
      <p:sp>
        <p:nvSpPr>
          <p:cNvPr id="18" name="Text Placeholder 16"/>
          <p:cNvSpPr>
            <a:spLocks noGrp="1"/>
          </p:cNvSpPr>
          <p:nvPr>
            <p:ph type="body" sz="quarter" idx="12" hasCustomPrompt="1"/>
          </p:nvPr>
        </p:nvSpPr>
        <p:spPr>
          <a:xfrm>
            <a:off x="372229" y="1785351"/>
            <a:ext cx="1540073" cy="150813"/>
          </a:xfrm>
        </p:spPr>
        <p:txBody>
          <a:bodyPr lIns="45720" rIns="45720">
            <a:noAutofit/>
          </a:bodyPr>
          <a:lstStyle>
            <a:lvl1pPr marL="0" indent="0">
              <a:buNone/>
              <a:defRPr sz="1000"/>
            </a:lvl1pPr>
            <a:lvl2pPr>
              <a:defRPr sz="1000"/>
            </a:lvl2pPr>
            <a:lvl3pPr>
              <a:defRPr sz="1000"/>
            </a:lvl3pPr>
            <a:lvl4pPr>
              <a:defRPr sz="1000"/>
            </a:lvl4pPr>
            <a:lvl5pPr>
              <a:defRPr sz="1000"/>
            </a:lvl5pPr>
          </a:lstStyle>
          <a:p>
            <a:pPr lvl="0"/>
            <a:r>
              <a:rPr lang="en-US" dirty="0" smtClean="0"/>
              <a:t>Click to enter OPR</a:t>
            </a:r>
            <a:endParaRPr lang="en-US" dirty="0"/>
          </a:p>
        </p:txBody>
      </p:sp>
      <p:sp>
        <p:nvSpPr>
          <p:cNvPr id="19" name="Text Placeholder 16"/>
          <p:cNvSpPr>
            <a:spLocks noGrp="1"/>
          </p:cNvSpPr>
          <p:nvPr>
            <p:ph type="body" sz="quarter" idx="13" hasCustomPrompt="1"/>
          </p:nvPr>
        </p:nvSpPr>
        <p:spPr>
          <a:xfrm>
            <a:off x="372229" y="2036681"/>
            <a:ext cx="1540073" cy="150813"/>
          </a:xfrm>
        </p:spPr>
        <p:txBody>
          <a:bodyPr lIns="45720" rIns="45720">
            <a:noAutofit/>
          </a:bodyPr>
          <a:lstStyle>
            <a:lvl1pPr marL="0" indent="0">
              <a:buNone/>
              <a:defRPr sz="1000"/>
            </a:lvl1pPr>
            <a:lvl2pPr>
              <a:defRPr sz="1000"/>
            </a:lvl2pPr>
            <a:lvl3pPr>
              <a:defRPr sz="1000"/>
            </a:lvl3pPr>
            <a:lvl4pPr>
              <a:defRPr sz="1000"/>
            </a:lvl4pPr>
            <a:lvl5pPr>
              <a:defRPr sz="1000"/>
            </a:lvl5pPr>
          </a:lstStyle>
          <a:p>
            <a:pPr lvl="0"/>
            <a:r>
              <a:rPr lang="en-US" dirty="0" smtClean="0"/>
              <a:t>Click to enter OCR</a:t>
            </a:r>
            <a:endParaRPr lang="en-US" dirty="0"/>
          </a:p>
        </p:txBody>
      </p:sp>
      <p:cxnSp>
        <p:nvCxnSpPr>
          <p:cNvPr id="20" name="Straight Connector 19"/>
          <p:cNvCxnSpPr/>
          <p:nvPr userDrawn="1"/>
        </p:nvCxnSpPr>
        <p:spPr>
          <a:xfrm flipV="1">
            <a:off x="1912620" y="708660"/>
            <a:ext cx="0" cy="6041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912620" y="5105400"/>
            <a:ext cx="72313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4" hasCustomPrompt="1"/>
          </p:nvPr>
        </p:nvSpPr>
        <p:spPr>
          <a:xfrm>
            <a:off x="0" y="2512189"/>
            <a:ext cx="1912938" cy="1125309"/>
          </a:xfrm>
        </p:spPr>
        <p:txBody>
          <a:bodyPr vert="horz" lIns="45720" tIns="45720" rIns="45720" bIns="45720" rtlCol="0">
            <a:normAutofit/>
          </a:bodyPr>
          <a:lstStyle>
            <a:lvl1pPr marL="741363" indent="-741363">
              <a:defRPr lang="en-US" sz="1200" b="1" smtClean="0"/>
            </a:lvl1pPr>
            <a:lvl2pPr>
              <a:defRPr lang="en-US" sz="1000" smtClean="0"/>
            </a:lvl2pPr>
            <a:lvl3pPr>
              <a:defRPr lang="en-US" sz="1000" smtClean="0"/>
            </a:lvl3pPr>
            <a:lvl4pPr>
              <a:defRPr lang="en-US" sz="1000" smtClean="0"/>
            </a:lvl4pPr>
            <a:lvl5pPr>
              <a:defRPr lang="en-US" sz="1000"/>
            </a:lvl5pPr>
          </a:lstStyle>
          <a:p>
            <a:pPr marL="0" lvl="0" indent="0"/>
            <a:r>
              <a:rPr lang="en-US" dirty="0" smtClean="0"/>
              <a:t>Click to edit Internal:</a:t>
            </a:r>
          </a:p>
          <a:p>
            <a:pPr marL="227013" lvl="1" indent="-173038">
              <a:buFont typeface="Wingdings" panose="05000000000000000000" pitchFamily="2" charset="2"/>
              <a:buChar char="ü"/>
            </a:pPr>
            <a:r>
              <a:rPr lang="en-US" dirty="0" smtClean="0"/>
              <a:t>Second level</a:t>
            </a:r>
          </a:p>
          <a:p>
            <a:pPr marL="400050" lvl="2" indent="-168275"/>
            <a:r>
              <a:rPr lang="en-US" dirty="0" smtClean="0"/>
              <a:t>Third level</a:t>
            </a:r>
          </a:p>
          <a:p>
            <a:pPr marL="574675" lvl="3" indent="-174625"/>
            <a:r>
              <a:rPr lang="en-US" dirty="0" smtClean="0"/>
              <a:t>Fourth level</a:t>
            </a:r>
          </a:p>
          <a:p>
            <a:pPr marL="741363" lvl="4" indent="-168275"/>
            <a:r>
              <a:rPr lang="en-US" dirty="0" smtClean="0"/>
              <a:t>Fifth level</a:t>
            </a:r>
            <a:endParaRPr lang="en-US" dirty="0"/>
          </a:p>
        </p:txBody>
      </p:sp>
      <p:sp>
        <p:nvSpPr>
          <p:cNvPr id="24" name="Text Placeholder 22"/>
          <p:cNvSpPr>
            <a:spLocks noGrp="1"/>
          </p:cNvSpPr>
          <p:nvPr>
            <p:ph type="body" sz="quarter" idx="15" hasCustomPrompt="1"/>
          </p:nvPr>
        </p:nvSpPr>
        <p:spPr>
          <a:xfrm>
            <a:off x="0" y="3631164"/>
            <a:ext cx="1912938" cy="1125309"/>
          </a:xfrm>
        </p:spPr>
        <p:txBody>
          <a:bodyPr vert="horz" lIns="45720" tIns="45720" rIns="45720" bIns="45720" rtlCol="0">
            <a:normAutofit/>
          </a:bodyPr>
          <a:lstStyle>
            <a:lvl1pPr marL="228600" indent="-228600">
              <a:defRPr lang="en-US" sz="1200" b="1" kern="1200" dirty="0" smtClean="0">
                <a:solidFill>
                  <a:schemeClr val="tx1"/>
                </a:solidFill>
                <a:latin typeface="+mn-lt"/>
                <a:ea typeface="+mn-ea"/>
                <a:cs typeface="+mn-cs"/>
              </a:defRPr>
            </a:lvl1pPr>
            <a:lvl2pPr>
              <a:defRPr lang="en-US" sz="1000" smtClean="0"/>
            </a:lvl2pPr>
            <a:lvl3pPr>
              <a:defRPr lang="en-US" sz="1000" smtClean="0"/>
            </a:lvl3pPr>
            <a:lvl4pPr>
              <a:defRPr lang="en-US" sz="1000" smtClean="0"/>
            </a:lvl4pPr>
            <a:lvl5pPr>
              <a:defRPr lang="en-US" sz="1000"/>
            </a:lvl5pPr>
          </a:lstStyle>
          <a:p>
            <a:pPr marL="0" lvl="0" indent="0" algn="l" defTabSz="914400" rtl="0" eaLnBrk="1" latinLnBrk="0" hangingPunct="1">
              <a:lnSpc>
                <a:spcPct val="90000"/>
              </a:lnSpc>
              <a:spcBef>
                <a:spcPts val="1000"/>
              </a:spcBef>
              <a:buFont typeface="Arial" panose="020B0604020202020204" pitchFamily="34" charset="0"/>
              <a:buChar char="•"/>
            </a:pPr>
            <a:r>
              <a:rPr lang="en-US" dirty="0" smtClean="0"/>
              <a:t>Click to edit External:</a:t>
            </a:r>
          </a:p>
          <a:p>
            <a:pPr marL="227013" lvl="1" indent="-173038">
              <a:buFont typeface="Wingdings" panose="05000000000000000000" pitchFamily="2" charset="2"/>
              <a:buChar char="ü"/>
            </a:pPr>
            <a:r>
              <a:rPr lang="en-US" dirty="0" smtClean="0"/>
              <a:t>Second level</a:t>
            </a:r>
          </a:p>
          <a:p>
            <a:pPr marL="400050" lvl="2" indent="-168275"/>
            <a:r>
              <a:rPr lang="en-US" dirty="0" smtClean="0"/>
              <a:t>Third level</a:t>
            </a:r>
          </a:p>
          <a:p>
            <a:pPr marL="574675" lvl="3" indent="-174625"/>
            <a:r>
              <a:rPr lang="en-US" dirty="0" smtClean="0"/>
              <a:t>Fourth level</a:t>
            </a:r>
          </a:p>
          <a:p>
            <a:pPr marL="741363" lvl="4" indent="-168275"/>
            <a:r>
              <a:rPr lang="en-US" dirty="0" smtClean="0"/>
              <a:t>Fifth level</a:t>
            </a:r>
            <a:endParaRPr lang="en-US" dirty="0"/>
          </a:p>
        </p:txBody>
      </p:sp>
      <p:sp>
        <p:nvSpPr>
          <p:cNvPr id="26" name="TextBox 25"/>
          <p:cNvSpPr txBox="1"/>
          <p:nvPr userDrawn="1"/>
        </p:nvSpPr>
        <p:spPr>
          <a:xfrm>
            <a:off x="19304" y="2297636"/>
            <a:ext cx="1064715" cy="258532"/>
          </a:xfrm>
          <a:prstGeom prst="rect">
            <a:avLst/>
          </a:prstGeom>
        </p:spPr>
        <p:txBody>
          <a:bodyPr vert="horz" lIns="91440" tIns="45720" rIns="91440" bIns="45720" rtlCol="0">
            <a:normAutofit/>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Participants</a:t>
            </a:r>
            <a:endParaRPr lang="en-US" dirty="0"/>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2243" y="838200"/>
            <a:ext cx="7264656" cy="4116639"/>
          </a:xfrm>
          <a:prstGeom prst="rect">
            <a:avLst/>
          </a:prstGeom>
        </p:spPr>
      </p:pic>
      <p:sp>
        <p:nvSpPr>
          <p:cNvPr id="28" name="TextBox 27"/>
          <p:cNvSpPr txBox="1"/>
          <p:nvPr userDrawn="1"/>
        </p:nvSpPr>
        <p:spPr>
          <a:xfrm>
            <a:off x="19304" y="4760892"/>
            <a:ext cx="1257833" cy="258532"/>
          </a:xfrm>
          <a:prstGeom prst="rect">
            <a:avLst/>
          </a:prstGeom>
        </p:spPr>
        <p:txBody>
          <a:bodyPr vert="horz" lIns="91440" tIns="45720" rIns="91440" bIns="45720" rtlCol="0">
            <a:normAutofit fontScale="92500"/>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AMC Staff OPR:</a:t>
            </a:r>
            <a:endParaRPr lang="en-US" dirty="0"/>
          </a:p>
        </p:txBody>
      </p:sp>
      <p:sp>
        <p:nvSpPr>
          <p:cNvPr id="29" name="TextBox 28"/>
          <p:cNvSpPr txBox="1"/>
          <p:nvPr userDrawn="1"/>
        </p:nvSpPr>
        <p:spPr>
          <a:xfrm>
            <a:off x="1931926" y="5129541"/>
            <a:ext cx="5080993" cy="258532"/>
          </a:xfrm>
          <a:prstGeom prst="rect">
            <a:avLst/>
          </a:prstGeom>
        </p:spPr>
        <p:txBody>
          <a:bodyPr vert="horz" lIns="91440" tIns="45720" rIns="91440" bIns="45720" rtlCol="0">
            <a:normAutofit/>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Macro Context – Purpose of Event:</a:t>
            </a:r>
            <a:endParaRPr lang="en-US" dirty="0"/>
          </a:p>
        </p:txBody>
      </p:sp>
      <p:sp>
        <p:nvSpPr>
          <p:cNvPr id="31" name="TextBox 30"/>
          <p:cNvSpPr txBox="1"/>
          <p:nvPr userDrawn="1"/>
        </p:nvSpPr>
        <p:spPr>
          <a:xfrm>
            <a:off x="1931926" y="5815678"/>
            <a:ext cx="5080993" cy="258532"/>
          </a:xfrm>
          <a:prstGeom prst="rect">
            <a:avLst/>
          </a:prstGeom>
        </p:spPr>
        <p:txBody>
          <a:bodyPr vert="horz" lIns="91440" tIns="45720" rIns="91440" bIns="45720" rtlCol="0">
            <a:normAutofit/>
          </a:bodyPr>
          <a:lstStyle>
            <a:lvl1pPr marL="0" lvl="0" indent="0" defTabSz="914400" eaLnBrk="1" latinLnBrk="0" hangingPunct="1">
              <a:lnSpc>
                <a:spcPct val="90000"/>
              </a:lnSpc>
              <a:spcBef>
                <a:spcPts val="1000"/>
              </a:spcBef>
              <a:buFont typeface="Arial" panose="020B0604020202020204" pitchFamily="34" charset="0"/>
              <a:buNone/>
              <a:defRPr sz="1200" b="1">
                <a:latin typeface="+mn-lt"/>
              </a:defRPr>
            </a:lvl1pPr>
            <a:lvl2pPr marL="227013" lvl="1" indent="-173038" defTabSz="914400" eaLnBrk="1" latinLnBrk="0" hangingPunct="1">
              <a:lnSpc>
                <a:spcPct val="90000"/>
              </a:lnSpc>
              <a:spcBef>
                <a:spcPts val="500"/>
              </a:spcBef>
              <a:buFont typeface="Wingdings" panose="05000000000000000000" pitchFamily="2" charset="2"/>
              <a:buChar char="ü"/>
              <a:defRPr sz="1000">
                <a:latin typeface="+mn-lt"/>
              </a:defRPr>
            </a:lvl2pPr>
            <a:lvl3pPr marL="400050" lvl="2" indent="-168275" defTabSz="914400" eaLnBrk="1" latinLnBrk="0" hangingPunct="1">
              <a:lnSpc>
                <a:spcPct val="90000"/>
              </a:lnSpc>
              <a:spcBef>
                <a:spcPts val="500"/>
              </a:spcBef>
              <a:buFont typeface="Arial" panose="020B0604020202020204" pitchFamily="34" charset="0"/>
              <a:buChar char="•"/>
              <a:defRPr sz="1000">
                <a:latin typeface="+mn-lt"/>
              </a:defRPr>
            </a:lvl3pPr>
            <a:lvl4pPr marL="574675" lvl="3" indent="-174625" defTabSz="914400" eaLnBrk="1" latinLnBrk="0" hangingPunct="1">
              <a:lnSpc>
                <a:spcPct val="90000"/>
              </a:lnSpc>
              <a:spcBef>
                <a:spcPts val="500"/>
              </a:spcBef>
              <a:buFont typeface="Arial" panose="020B0604020202020204" pitchFamily="34" charset="0"/>
              <a:buChar char="•"/>
              <a:defRPr sz="1000">
                <a:latin typeface="+mn-lt"/>
              </a:defRPr>
            </a:lvl4pPr>
            <a:lvl5pPr marL="741363" lvl="4" indent="-168275" defTabSz="914400" eaLnBrk="1" latinLnBrk="0" hangingPunct="1">
              <a:lnSpc>
                <a:spcPct val="90000"/>
              </a:lnSpc>
              <a:spcBef>
                <a:spcPts val="5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lvl="0"/>
            <a:r>
              <a:rPr lang="en-US" dirty="0" smtClean="0"/>
              <a:t>Guidance / Decision:</a:t>
            </a:r>
            <a:endParaRPr lang="en-US" dirty="0"/>
          </a:p>
        </p:txBody>
      </p:sp>
      <p:sp>
        <p:nvSpPr>
          <p:cNvPr id="32" name="Text Placeholder 22"/>
          <p:cNvSpPr>
            <a:spLocks noGrp="1"/>
          </p:cNvSpPr>
          <p:nvPr>
            <p:ph type="body" sz="quarter" idx="16" hasCustomPrompt="1"/>
          </p:nvPr>
        </p:nvSpPr>
        <p:spPr>
          <a:xfrm>
            <a:off x="1912620" y="6013813"/>
            <a:ext cx="7231380" cy="567580"/>
          </a:xfrm>
        </p:spPr>
        <p:txBody>
          <a:bodyPr vert="horz" lIns="91440" tIns="45720" rIns="91440" bIns="45720" rtlCol="0">
            <a:normAutofit/>
          </a:bodyPr>
          <a:lstStyle>
            <a:lvl1pPr>
              <a:defRPr lang="en-US" sz="1200" b="1" dirty="0" smtClean="0"/>
            </a:lvl1pPr>
            <a:lvl2pPr>
              <a:defRPr lang="en-US" sz="1000" dirty="0" smtClean="0"/>
            </a:lvl2pPr>
            <a:lvl3pPr>
              <a:defRPr lang="en-US" sz="1000" dirty="0" smtClean="0"/>
            </a:lvl3pPr>
            <a:lvl4pPr>
              <a:defRPr lang="en-US" sz="1000" dirty="0" smtClean="0"/>
            </a:lvl4pPr>
            <a:lvl5pPr>
              <a:defRPr lang="en-US" sz="1000" dirty="0"/>
            </a:lvl5pPr>
          </a:lstStyle>
          <a:p>
            <a:pPr marL="171450" lvl="0" indent="-171450"/>
            <a:r>
              <a:rPr lang="en-US" dirty="0" smtClean="0"/>
              <a:t>Click to edit text:</a:t>
            </a:r>
          </a:p>
          <a:p>
            <a:pPr marL="227013" lvl="1" indent="-173038">
              <a:buFont typeface="Wingdings" panose="05000000000000000000" pitchFamily="2" charset="2"/>
              <a:buChar char="ü"/>
            </a:pPr>
            <a:r>
              <a:rPr lang="en-US" dirty="0" smtClean="0"/>
              <a:t>Second level</a:t>
            </a:r>
          </a:p>
          <a:p>
            <a:pPr marL="400050" lvl="2" indent="-168275"/>
            <a:r>
              <a:rPr lang="en-US" dirty="0" smtClean="0"/>
              <a:t>Third level</a:t>
            </a:r>
          </a:p>
          <a:p>
            <a:pPr marL="574675" lvl="3" indent="-174625"/>
            <a:r>
              <a:rPr lang="en-US" dirty="0" smtClean="0"/>
              <a:t>Fourth level</a:t>
            </a:r>
          </a:p>
          <a:p>
            <a:pPr marL="741363" lvl="4" indent="-168275"/>
            <a:r>
              <a:rPr lang="en-US" dirty="0" smtClean="0"/>
              <a:t>Fifth level</a:t>
            </a:r>
            <a:endParaRPr lang="en-US" dirty="0"/>
          </a:p>
        </p:txBody>
      </p:sp>
      <p:sp>
        <p:nvSpPr>
          <p:cNvPr id="22" name="Slide Number Placeholder 5"/>
          <p:cNvSpPr txBox="1">
            <a:spLocks/>
          </p:cNvSpPr>
          <p:nvPr userDrawn="1"/>
        </p:nvSpPr>
        <p:spPr>
          <a:xfrm>
            <a:off x="4000500" y="6750278"/>
            <a:ext cx="1143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Classification bottom"/>
          <p:cNvSpPr txBox="1"/>
          <p:nvPr userDrawn="1"/>
        </p:nvSpPr>
        <p:spPr bwMode="black">
          <a:xfrm>
            <a:off x="0" y="6753453"/>
            <a:ext cx="1188720" cy="107722"/>
          </a:xfrm>
          <a:prstGeom prst="rect">
            <a:avLst/>
          </a:prstGeom>
          <a:noFill/>
        </p:spPr>
        <p:txBody>
          <a:bodyPr wrap="none" lIns="45720" tIns="0" rIns="0" bIns="0" anchor="b" anchorCtr="0">
            <a:noAutofit/>
          </a:bodyPr>
          <a:lstStyle/>
          <a:p>
            <a:pPr>
              <a:defRPr/>
            </a:pPr>
            <a:r>
              <a:rPr lang="en-US" sz="700" b="1" kern="600" dirty="0" smtClean="0">
                <a:solidFill>
                  <a:prstClr val="black"/>
                </a:solidFill>
                <a:cs typeface="Arial" panose="020B0604020202020204" pitchFamily="34" charset="0"/>
              </a:rPr>
              <a:t>UNCLASSIFIED//FOUO</a:t>
            </a:r>
          </a:p>
        </p:txBody>
      </p:sp>
      <p:grpSp>
        <p:nvGrpSpPr>
          <p:cNvPr id="41" name="Group 40"/>
          <p:cNvGrpSpPr>
            <a:grpSpLocks noChangeAspect="1"/>
          </p:cNvGrpSpPr>
          <p:nvPr userDrawn="1"/>
        </p:nvGrpSpPr>
        <p:grpSpPr>
          <a:xfrm>
            <a:off x="43924" y="0"/>
            <a:ext cx="614993" cy="731520"/>
            <a:chOff x="125730" y="0"/>
            <a:chExt cx="526946" cy="626790"/>
          </a:xfrm>
        </p:grpSpPr>
        <p:sp>
          <p:nvSpPr>
            <p:cNvPr id="42" name="Round Same Side Corner Rectangle 41"/>
            <p:cNvSpPr/>
            <p:nvPr userDrawn="1"/>
          </p:nvSpPr>
          <p:spPr>
            <a:xfrm>
              <a:off x="125730" y="0"/>
              <a:ext cx="526946" cy="626790"/>
            </a:xfrm>
            <a:prstGeom prst="round2SameRect">
              <a:avLst>
                <a:gd name="adj1" fmla="val 0"/>
                <a:gd name="adj2" fmla="val 7443"/>
              </a:avLst>
            </a:prstGeom>
            <a:gradFill>
              <a:gsLst>
                <a:gs pos="0">
                  <a:sysClr val="windowText" lastClr="000000">
                    <a:lumMod val="50000"/>
                    <a:lumOff val="50000"/>
                  </a:sysClr>
                </a:gs>
                <a:gs pos="68000">
                  <a:sysClr val="windowText" lastClr="000000">
                    <a:lumMod val="95000"/>
                    <a:lumOff val="5000"/>
                  </a:sysClr>
                </a:gs>
                <a:gs pos="34000">
                  <a:sysClr val="windowText" lastClr="000000">
                    <a:lumMod val="85000"/>
                    <a:lumOff val="15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43" name="U.S. ARMY for dark bkgrnds"/>
            <p:cNvGrpSpPr>
              <a:grpSpLocks noChangeAspect="1"/>
            </p:cNvGrpSpPr>
            <p:nvPr userDrawn="1"/>
          </p:nvGrpSpPr>
          <p:grpSpPr bwMode="auto">
            <a:xfrm>
              <a:off x="208305" y="59287"/>
              <a:ext cx="361795" cy="457200"/>
              <a:chOff x="2205" y="1186"/>
              <a:chExt cx="1425" cy="1802"/>
            </a:xfrm>
          </p:grpSpPr>
          <p:sp>
            <p:nvSpPr>
              <p:cNvPr id="44" name="Freeform 43"/>
              <p:cNvSpPr>
                <a:spLocks noEditPoints="1"/>
              </p:cNvSpPr>
              <p:nvPr/>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5" name="Freeform 44"/>
              <p:cNvSpPr>
                <a:spLocks/>
              </p:cNvSpPr>
              <p:nvPr/>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6" name="Freeform 45"/>
              <p:cNvSpPr>
                <a:spLocks noEditPoints="1"/>
              </p:cNvSpPr>
              <p:nvPr/>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7" name="Freeform 46"/>
              <p:cNvSpPr>
                <a:spLocks/>
              </p:cNvSpPr>
              <p:nvPr/>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8" name="Freeform 47"/>
              <p:cNvSpPr>
                <a:spLocks noEditPoints="1"/>
              </p:cNvSpPr>
              <p:nvPr/>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9" name="Freeform 48"/>
              <p:cNvSpPr>
                <a:spLocks/>
              </p:cNvSpPr>
              <p:nvPr/>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0" name="Rectangle 49"/>
              <p:cNvSpPr>
                <a:spLocks noChangeArrowheads="1"/>
              </p:cNvSpPr>
              <p:nvPr/>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51" name="Freeform 50"/>
              <p:cNvSpPr>
                <a:spLocks/>
              </p:cNvSpPr>
              <p:nvPr/>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2" name="Rectangle 51"/>
              <p:cNvSpPr>
                <a:spLocks noChangeArrowheads="1"/>
              </p:cNvSpPr>
              <p:nvPr/>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53" name="Freeform 52"/>
              <p:cNvSpPr>
                <a:spLocks noEditPoints="1"/>
              </p:cNvSpPr>
              <p:nvPr/>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4" name="Freeform 53"/>
              <p:cNvSpPr>
                <a:spLocks noEditPoints="1"/>
              </p:cNvSpPr>
              <p:nvPr/>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5" name="Freeform 54"/>
              <p:cNvSpPr>
                <a:spLocks/>
              </p:cNvSpPr>
              <p:nvPr/>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6" name="Freeform 55"/>
              <p:cNvSpPr>
                <a:spLocks/>
              </p:cNvSpPr>
              <p:nvPr/>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7" name="Freeform 56"/>
              <p:cNvSpPr>
                <a:spLocks/>
              </p:cNvSpPr>
              <p:nvPr/>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8" name="Freeform 57"/>
              <p:cNvSpPr>
                <a:spLocks/>
              </p:cNvSpPr>
              <p:nvPr/>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9" name="Freeform 58"/>
              <p:cNvSpPr>
                <a:spLocks/>
              </p:cNvSpPr>
              <p:nvPr/>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grpSp>
      <p:grpSp>
        <p:nvGrpSpPr>
          <p:cNvPr id="67" name="Group 66"/>
          <p:cNvGrpSpPr/>
          <p:nvPr userDrawn="1"/>
        </p:nvGrpSpPr>
        <p:grpSpPr>
          <a:xfrm>
            <a:off x="7662672" y="6108192"/>
            <a:ext cx="1408176" cy="734917"/>
            <a:chOff x="7662672" y="6108192"/>
            <a:chExt cx="1408176" cy="734917"/>
          </a:xfrm>
        </p:grpSpPr>
        <p:sp>
          <p:nvSpPr>
            <p:cNvPr id="68" name="Round Same Side Corner Rectangle 67"/>
            <p:cNvSpPr/>
            <p:nvPr userDrawn="1"/>
          </p:nvSpPr>
          <p:spPr>
            <a:xfrm>
              <a:off x="7662672" y="6135624"/>
              <a:ext cx="1408176" cy="706828"/>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a:ea typeface="+mn-ea"/>
                <a:cs typeface="+mn-cs"/>
              </a:endParaRPr>
            </a:p>
          </p:txBody>
        </p:sp>
        <p:sp>
          <p:nvSpPr>
            <p:cNvPr id="69" name="Round Same Side Corner Rectangle 68"/>
            <p:cNvSpPr/>
            <p:nvPr userDrawn="1"/>
          </p:nvSpPr>
          <p:spPr>
            <a:xfrm>
              <a:off x="7666210" y="6108192"/>
              <a:ext cx="1399032" cy="731520"/>
            </a:xfrm>
            <a:prstGeom prst="round2SameRect">
              <a:avLst>
                <a:gd name="adj1" fmla="val 9581"/>
                <a:gd name="adj2"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70" name="Round Same Side Corner Rectangle 69"/>
            <p:cNvSpPr/>
            <p:nvPr userDrawn="1"/>
          </p:nvSpPr>
          <p:spPr>
            <a:xfrm>
              <a:off x="7662672" y="6136281"/>
              <a:ext cx="1408176" cy="706828"/>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71" name="Round Same Side Corner Rectangle 70"/>
            <p:cNvSpPr/>
            <p:nvPr userDrawn="1"/>
          </p:nvSpPr>
          <p:spPr>
            <a:xfrm>
              <a:off x="7662672" y="6135624"/>
              <a:ext cx="1408176" cy="706828"/>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72" name="AMC"/>
            <p:cNvGrpSpPr>
              <a:grpSpLocks noChangeAspect="1"/>
            </p:cNvGrpSpPr>
            <p:nvPr userDrawn="1"/>
          </p:nvGrpSpPr>
          <p:grpSpPr bwMode="auto">
            <a:xfrm>
              <a:off x="7857433" y="6251059"/>
              <a:ext cx="398631" cy="467776"/>
              <a:chOff x="3311" y="1094"/>
              <a:chExt cx="1816" cy="2131"/>
            </a:xfrm>
          </p:grpSpPr>
          <p:sp>
            <p:nvSpPr>
              <p:cNvPr id="73" name="WHITE bkgrnd"/>
              <p:cNvSpPr>
                <a:spLocks/>
              </p:cNvSpPr>
              <p:nvPr/>
            </p:nvSpPr>
            <p:spPr bwMode="auto">
              <a:xfrm>
                <a:off x="3333" y="1116"/>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4" name="BLACK outline"/>
              <p:cNvSpPr>
                <a:spLocks noEditPoints="1"/>
              </p:cNvSpPr>
              <p:nvPr/>
            </p:nvSpPr>
            <p:spPr bwMode="auto">
              <a:xfrm>
                <a:off x="3311" y="1094"/>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5" name="BLUE"/>
              <p:cNvSpPr>
                <a:spLocks/>
              </p:cNvSpPr>
              <p:nvPr/>
            </p:nvSpPr>
            <p:spPr bwMode="auto">
              <a:xfrm>
                <a:off x="4219" y="1369"/>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6" name="RED"/>
              <p:cNvSpPr>
                <a:spLocks/>
              </p:cNvSpPr>
              <p:nvPr/>
            </p:nvSpPr>
            <p:spPr bwMode="auto">
              <a:xfrm>
                <a:off x="3422" y="1369"/>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grpSp>
      </p:grpSp>
    </p:spTree>
    <p:extLst>
      <p:ext uri="{BB962C8B-B14F-4D97-AF65-F5344CB8AC3E}">
        <p14:creationId xmlns:p14="http://schemas.microsoft.com/office/powerpoint/2010/main" val="376567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96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099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441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pic>
        <p:nvPicPr>
          <p:cNvPr id="6" name="Picture 5" descr="R2pattern.png"/>
          <p:cNvPicPr>
            <a:picLocks noChangeAspect="1"/>
          </p:cNvPicPr>
          <p:nvPr userDrawn="1"/>
        </p:nvPicPr>
        <p:blipFill rotWithShape="1">
          <a:blip r:embed="rId2" cstate="screen">
            <a:extLst>
              <a:ext uri="{28A0092B-C50C-407E-A947-70E740481C1C}">
                <a14:useLocalDpi xmlns:a14="http://schemas.microsoft.com/office/drawing/2010/main"/>
              </a:ext>
            </a:extLst>
          </a:blip>
          <a:srcRect l="9381"/>
          <a:stretch/>
        </p:blipFill>
        <p:spPr>
          <a:xfrm>
            <a:off x="-8792" y="175846"/>
            <a:ext cx="8387862" cy="1995524"/>
          </a:xfrm>
          <a:prstGeom prst="rect">
            <a:avLst/>
          </a:prstGeom>
          <a:ln>
            <a:noFill/>
          </a:ln>
          <a:effectLst>
            <a:softEdge rad="112500"/>
          </a:effectLst>
        </p:spPr>
      </p:pic>
    </p:spTree>
    <p:extLst>
      <p:ext uri="{BB962C8B-B14F-4D97-AF65-F5344CB8AC3E}">
        <p14:creationId xmlns:p14="http://schemas.microsoft.com/office/powerpoint/2010/main" val="258139402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R2pattern.png"/>
          <p:cNvPicPr>
            <a:picLocks noChangeAspect="1"/>
          </p:cNvPicPr>
          <p:nvPr userDrawn="1"/>
        </p:nvPicPr>
        <p:blipFill rotWithShape="1">
          <a:blip r:embed="rId2" cstate="screen">
            <a:extLst>
              <a:ext uri="{28A0092B-C50C-407E-A947-70E740481C1C}">
                <a14:useLocalDpi xmlns:a14="http://schemas.microsoft.com/office/drawing/2010/main"/>
              </a:ext>
            </a:extLst>
          </a:blip>
          <a:srcRect l="9381"/>
          <a:stretch/>
        </p:blipFill>
        <p:spPr>
          <a:xfrm>
            <a:off x="-8792" y="175846"/>
            <a:ext cx="8387862" cy="1995524"/>
          </a:xfrm>
          <a:prstGeom prst="rect">
            <a:avLst/>
          </a:prstGeom>
          <a:ln>
            <a:noFill/>
          </a:ln>
          <a:effectLst>
            <a:softEdge rad="112500"/>
          </a:effectLst>
        </p:spPr>
      </p:pic>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017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365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300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008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C1AF133-24DA-2A4F-9DD1-3904CB2D9598}" type="datetimeFigureOut">
              <a:rPr lang="en-US" smtClean="0">
                <a:solidFill>
                  <a:prstClr val="black"/>
                </a:solidFill>
              </a:rPr>
              <a:pPr defTabSz="457200"/>
              <a:t>9/28/2021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DF3B3F6C-E6DD-8C4D-A537-79BDB60AD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646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pic>
        <p:nvPicPr>
          <p:cNvPr id="5" name="Picture 4" descr="Youthspon_grp.jpg"/>
          <p:cNvPicPr>
            <a:picLocks noChangeAspect="1"/>
          </p:cNvPicPr>
          <p:nvPr userDrawn="1"/>
        </p:nvPicPr>
        <p:blipFill rotWithShape="1">
          <a:blip r:embed="rId2" cstate="screen">
            <a:extLst>
              <a:ext uri="{28A0092B-C50C-407E-A947-70E740481C1C}">
                <a14:useLocalDpi xmlns:a14="http://schemas.microsoft.com/office/drawing/2010/main"/>
              </a:ext>
            </a:extLst>
          </a:blip>
          <a:srcRect r="-72"/>
          <a:stretch/>
        </p:blipFill>
        <p:spPr>
          <a:xfrm>
            <a:off x="6603" y="-26377"/>
            <a:ext cx="9144000" cy="3611161"/>
          </a:xfrm>
          <a:prstGeom prst="rect">
            <a:avLst/>
          </a:prstGeom>
        </p:spPr>
      </p:pic>
      <p:sp>
        <p:nvSpPr>
          <p:cNvPr id="6" name="Subtitle 2"/>
          <p:cNvSpPr txBox="1">
            <a:spLocks/>
          </p:cNvSpPr>
          <p:nvPr userDrawn="1"/>
        </p:nvSpPr>
        <p:spPr>
          <a:xfrm>
            <a:off x="-8791" y="5682947"/>
            <a:ext cx="9152792" cy="64458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sz="1100" dirty="0" smtClean="0">
                <a:solidFill>
                  <a:prstClr val="white">
                    <a:lumMod val="65000"/>
                  </a:prstClr>
                </a:solidFill>
              </a:rPr>
              <a:t>Installation Management Command integrates and delivers</a:t>
            </a:r>
          </a:p>
          <a:p>
            <a:pPr>
              <a:defRPr/>
            </a:pPr>
            <a:r>
              <a:rPr lang="en-US" sz="1100" dirty="0" smtClean="0">
                <a:solidFill>
                  <a:prstClr val="white">
                    <a:lumMod val="65000"/>
                  </a:prstClr>
                </a:solidFill>
              </a:rPr>
              <a:t>base support to enable readiness for a globally-responsive Army</a:t>
            </a:r>
          </a:p>
        </p:txBody>
      </p:sp>
      <p:sp>
        <p:nvSpPr>
          <p:cNvPr id="7" name="Right Triangle 6"/>
          <p:cNvSpPr/>
          <p:nvPr userDrawn="1"/>
        </p:nvSpPr>
        <p:spPr>
          <a:xfrm>
            <a:off x="1" y="1539394"/>
            <a:ext cx="5503332" cy="2675467"/>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3"/>
          <a:stretch>
            <a:fillRect/>
          </a:stretch>
        </p:blipFill>
        <p:spPr>
          <a:xfrm>
            <a:off x="3378201" y="4214861"/>
            <a:ext cx="2120900" cy="546100"/>
          </a:xfrm>
          <a:prstGeom prst="rect">
            <a:avLst/>
          </a:prstGeom>
        </p:spPr>
      </p:pic>
      <p:pic>
        <p:nvPicPr>
          <p:cNvPr id="13" name="Picture 12"/>
          <p:cNvPicPr>
            <a:picLocks noChangeAspect="1"/>
          </p:cNvPicPr>
          <p:nvPr/>
        </p:nvPicPr>
        <p:blipFill>
          <a:blip r:embed="rId4"/>
          <a:stretch>
            <a:fillRect/>
          </a:stretch>
        </p:blipFill>
        <p:spPr>
          <a:xfrm>
            <a:off x="6603" y="5894667"/>
            <a:ext cx="9588953" cy="550788"/>
          </a:xfrm>
          <a:prstGeom prst="rect">
            <a:avLst/>
          </a:prstGeom>
        </p:spPr>
      </p:pic>
      <p:pic>
        <p:nvPicPr>
          <p:cNvPr id="8" name="Picture 7" descr="SSSSwoosh-01.png"/>
          <p:cNvPicPr>
            <a:picLocks noChangeAspect="1"/>
          </p:cNvPicPr>
          <p:nvPr userDrawn="1"/>
        </p:nvPicPr>
        <p:blipFill rotWithShape="1">
          <a:blip r:embed="rId5" cstate="screen">
            <a:extLst>
              <a:ext uri="{28A0092B-C50C-407E-A947-70E740481C1C}">
                <a14:useLocalDpi xmlns:a14="http://schemas.microsoft.com/office/drawing/2010/main"/>
              </a:ext>
            </a:extLst>
          </a:blip>
          <a:srcRect t="17161" b="28271"/>
          <a:stretch/>
        </p:blipFill>
        <p:spPr>
          <a:xfrm>
            <a:off x="6603" y="650337"/>
            <a:ext cx="9159394" cy="3742266"/>
          </a:xfrm>
          <a:prstGeom prst="rect">
            <a:avLst/>
          </a:prstGeom>
        </p:spPr>
      </p:pic>
    </p:spTree>
    <p:extLst>
      <p:ext uri="{BB962C8B-B14F-4D97-AF65-F5344CB8AC3E}">
        <p14:creationId xmlns:p14="http://schemas.microsoft.com/office/powerpoint/2010/main" val="39015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10593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Rectangle 7"/>
          <p:cNvSpPr/>
          <p:nvPr userDrawn="1"/>
        </p:nvSpPr>
        <p:spPr>
          <a:xfrm>
            <a:off x="-3" y="5765801"/>
            <a:ext cx="8373536" cy="549446"/>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 y="0"/>
            <a:ext cx="9144000" cy="587586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sp>
        <p:nvSpPr>
          <p:cNvPr id="4" name="Title 1"/>
          <p:cNvSpPr>
            <a:spLocks noGrp="1"/>
          </p:cNvSpPr>
          <p:nvPr>
            <p:ph type="title"/>
          </p:nvPr>
        </p:nvSpPr>
        <p:spPr>
          <a:xfrm>
            <a:off x="4233332" y="460904"/>
            <a:ext cx="4453467" cy="1143000"/>
          </a:xfrm>
        </p:spPr>
        <p:txBody>
          <a:bodyPr/>
          <a:lstStyle/>
          <a:p>
            <a:pPr algn="l"/>
            <a:endParaRPr lang="en-US" dirty="0"/>
          </a:p>
        </p:txBody>
      </p:sp>
      <p:sp>
        <p:nvSpPr>
          <p:cNvPr id="5" name="Content Placeholder 11"/>
          <p:cNvSpPr>
            <a:spLocks noGrp="1"/>
          </p:cNvSpPr>
          <p:nvPr>
            <p:ph idx="1"/>
          </p:nvPr>
        </p:nvSpPr>
        <p:spPr>
          <a:xfrm>
            <a:off x="4233332" y="1600200"/>
            <a:ext cx="4453467" cy="4525963"/>
          </a:xfrm>
        </p:spPr>
        <p:txBody>
          <a:bodyPr/>
          <a:lstStyle/>
          <a:p>
            <a:endParaRPr lang="en-US" dirty="0"/>
          </a:p>
        </p:txBody>
      </p:sp>
      <p:pic>
        <p:nvPicPr>
          <p:cNvPr id="6" name="Picture 5" descr="shutterstock_116292913.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978337" cy="6315246"/>
          </a:xfrm>
          <a:prstGeom prst="rect">
            <a:avLst/>
          </a:prstGeom>
        </p:spPr>
      </p:pic>
      <p:pic>
        <p:nvPicPr>
          <p:cNvPr id="10" name="Picture 9"/>
          <p:cNvPicPr>
            <a:picLocks noChangeAspect="1"/>
          </p:cNvPicPr>
          <p:nvPr userDrawn="1"/>
        </p:nvPicPr>
        <p:blipFill>
          <a:blip r:embed="rId3"/>
          <a:stretch>
            <a:fillRect/>
          </a:stretch>
        </p:blipFill>
        <p:spPr>
          <a:xfrm>
            <a:off x="0" y="5854700"/>
            <a:ext cx="9144000" cy="1003300"/>
          </a:xfrm>
          <a:prstGeom prst="rect">
            <a:avLst/>
          </a:prstGeom>
        </p:spPr>
      </p:pic>
    </p:spTree>
    <p:extLst>
      <p:ext uri="{BB962C8B-B14F-4D97-AF65-F5344CB8AC3E}">
        <p14:creationId xmlns:p14="http://schemas.microsoft.com/office/powerpoint/2010/main" val="1029522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sp>
        <p:nvSpPr>
          <p:cNvPr id="6" name="Rectangle 5"/>
          <p:cNvSpPr/>
          <p:nvPr userDrawn="1"/>
        </p:nvSpPr>
        <p:spPr>
          <a:xfrm>
            <a:off x="-1" y="2"/>
            <a:ext cx="9144000" cy="1616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descr="SSS_YouthSpongrp1_bd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2663" y="2"/>
            <a:ext cx="5951336" cy="1545694"/>
          </a:xfrm>
          <a:prstGeom prst="rect">
            <a:avLst/>
          </a:prstGeom>
        </p:spPr>
      </p:pic>
      <p:sp>
        <p:nvSpPr>
          <p:cNvPr id="8" name="Title 1"/>
          <p:cNvSpPr>
            <a:spLocks noGrp="1"/>
          </p:cNvSpPr>
          <p:nvPr>
            <p:ph type="title"/>
          </p:nvPr>
        </p:nvSpPr>
        <p:spPr>
          <a:xfrm>
            <a:off x="761999" y="460904"/>
            <a:ext cx="5943601" cy="1143000"/>
          </a:xfrm>
        </p:spPr>
        <p:txBody>
          <a:bodyPr/>
          <a:lstStyle/>
          <a:p>
            <a:pPr algn="l"/>
            <a:endParaRPr lang="en-US" dirty="0"/>
          </a:p>
        </p:txBody>
      </p:sp>
      <p:sp>
        <p:nvSpPr>
          <p:cNvPr id="9" name="Content Placeholder 2"/>
          <p:cNvSpPr>
            <a:spLocks noGrp="1"/>
          </p:cNvSpPr>
          <p:nvPr>
            <p:ph idx="1"/>
          </p:nvPr>
        </p:nvSpPr>
        <p:spPr>
          <a:xfrm>
            <a:off x="457200" y="1600200"/>
            <a:ext cx="8229600" cy="4525963"/>
          </a:xfrm>
        </p:spPr>
        <p:txBody>
          <a:bodyPr/>
          <a:lstStyle/>
          <a:p>
            <a:endParaRPr lang="en-US" dirty="0"/>
          </a:p>
        </p:txBody>
      </p:sp>
      <p:sp>
        <p:nvSpPr>
          <p:cNvPr id="10" name="Rectangle 9"/>
          <p:cNvSpPr/>
          <p:nvPr userDrawn="1"/>
        </p:nvSpPr>
        <p:spPr>
          <a:xfrm>
            <a:off x="-1" y="1545695"/>
            <a:ext cx="9144000" cy="45719"/>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R2pattern.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2424"/>
            <a:ext cx="7253654" cy="1588028"/>
          </a:xfrm>
          <a:prstGeom prst="rect">
            <a:avLst/>
          </a:prstGeom>
        </p:spPr>
      </p:pic>
    </p:spTree>
    <p:extLst>
      <p:ext uri="{BB962C8B-B14F-4D97-AF65-F5344CB8AC3E}">
        <p14:creationId xmlns:p14="http://schemas.microsoft.com/office/powerpoint/2010/main" val="3218096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2DA4-1439-DE4E-A0B6-EFEC50E346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611D3B-EA53-CB47-AC02-C7F81A8320A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A76F191-837A-6C46-85ED-EA9E3388C715}"/>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5" name="Footer Placeholder 4">
            <a:extLst>
              <a:ext uri="{FF2B5EF4-FFF2-40B4-BE49-F238E27FC236}">
                <a16:creationId xmlns:a16="http://schemas.microsoft.com/office/drawing/2014/main" id="{F1788737-8CB4-A842-B379-3AEDBF691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C7B0C-3C48-2F40-B33B-81451FCB4B84}"/>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1844280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D8C9-864F-E24F-BE5A-07A7C13EB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67FAE-9250-8742-87EB-D2E316200B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B4313-B473-2447-96F7-C9B6BC1E6BDC}"/>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5" name="Footer Placeholder 4">
            <a:extLst>
              <a:ext uri="{FF2B5EF4-FFF2-40B4-BE49-F238E27FC236}">
                <a16:creationId xmlns:a16="http://schemas.microsoft.com/office/drawing/2014/main" id="{F0678983-3006-C942-B193-E19C0CA7D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01EC2-8858-6748-9F49-C72CF945EF5B}"/>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3057387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6413-3BFE-C34E-B744-D756DBEEC44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9E519D-F8BF-D047-A6BF-82C30F6CC01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6A0450-D0E9-9948-BA77-93509DF85C6E}"/>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5" name="Footer Placeholder 4">
            <a:extLst>
              <a:ext uri="{FF2B5EF4-FFF2-40B4-BE49-F238E27FC236}">
                <a16:creationId xmlns:a16="http://schemas.microsoft.com/office/drawing/2014/main" id="{6B4F92F1-C2E6-9740-A1E5-602699A5D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9C957-7703-A349-BCEA-ABED2125C9B3}"/>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2566418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9A24-B70D-EE47-9B49-22CA43435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04B0BB-C324-D546-8D28-3C2EBD999BD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C96BC9-92DF-524D-8690-A2D5E56639D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5438A-2D7A-DB49-9075-0E343B66ECDF}"/>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6" name="Footer Placeholder 5">
            <a:extLst>
              <a:ext uri="{FF2B5EF4-FFF2-40B4-BE49-F238E27FC236}">
                <a16:creationId xmlns:a16="http://schemas.microsoft.com/office/drawing/2014/main" id="{8DF3DDDA-B9A1-5B4E-B908-DBEE8CF7C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66BAC-8181-C347-A121-90D9A5E54A23}"/>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1559251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AB46-75B2-0847-92EC-07044BA347F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84FB8-C9E8-3A43-A6C3-72A0861572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E5470-EDB7-C047-A2F8-6BCA1B50AA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0C3DA5-64BB-DB49-8B90-3946CFFC3F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5C2C7-5A5E-CD4C-A97C-318DA8096C6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887BC-5A06-E840-BBFF-718646686E61}"/>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8" name="Footer Placeholder 7">
            <a:extLst>
              <a:ext uri="{FF2B5EF4-FFF2-40B4-BE49-F238E27FC236}">
                <a16:creationId xmlns:a16="http://schemas.microsoft.com/office/drawing/2014/main" id="{BC6E8D76-6DA1-164E-B702-3F16027152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A8CFD3-C3E8-9F47-9A02-2F5AA23ED4FA}"/>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396771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D875-DB36-A846-85D4-8D0D8A2D3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DCD3B8-027B-4742-B2CD-1F07853B95C1}"/>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4" name="Footer Placeholder 3">
            <a:extLst>
              <a:ext uri="{FF2B5EF4-FFF2-40B4-BE49-F238E27FC236}">
                <a16:creationId xmlns:a16="http://schemas.microsoft.com/office/drawing/2014/main" id="{D6DFB742-1D0F-484D-B8C2-21F0C0625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15F5DE-174A-EC4A-803C-B11B1D391D0D}"/>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1092707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EE856-BAF8-294C-A6D9-04EF3E6F6344}"/>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3" name="Footer Placeholder 2">
            <a:extLst>
              <a:ext uri="{FF2B5EF4-FFF2-40B4-BE49-F238E27FC236}">
                <a16:creationId xmlns:a16="http://schemas.microsoft.com/office/drawing/2014/main" id="{6BE0DDB0-9377-AA47-B0D1-262706C33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D48726-DA68-9B4E-B389-CB0C1E1580C0}"/>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2467642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4A3E-3C4B-F145-A148-AE5A76E3F8C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B15821B-D112-C94F-8DE5-FBF28F0CD4D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74654-3754-9A40-A249-C6A530FD5E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7C87CA-7A71-E94B-90A9-FFFE8140F3CE}"/>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6" name="Footer Placeholder 5">
            <a:extLst>
              <a:ext uri="{FF2B5EF4-FFF2-40B4-BE49-F238E27FC236}">
                <a16:creationId xmlns:a16="http://schemas.microsoft.com/office/drawing/2014/main" id="{54BA8693-55A4-704F-B196-443D55A34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2B878-9BB0-C441-903B-F513356D6D4B}"/>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418546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134973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5DFD-EBD2-D74A-9350-46151E2B0F0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92EE865-6BB1-FF40-9AED-BCF8CB7ED8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1F39ADA-CF2A-C249-9FC2-47538EFDAB4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82208D1-9BDE-7C41-9472-2882E43AA554}"/>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6" name="Footer Placeholder 5">
            <a:extLst>
              <a:ext uri="{FF2B5EF4-FFF2-40B4-BE49-F238E27FC236}">
                <a16:creationId xmlns:a16="http://schemas.microsoft.com/office/drawing/2014/main" id="{99F12789-EE93-F240-83AA-DBBC6A197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9BC57-73D8-B641-9D42-7AC668273ECC}"/>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537100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6D86-99FB-0244-A7FD-63B37C526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61F8F-C10F-4D43-BF27-D053D078D0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97263-51C9-C741-8E6F-1694305EDAFE}"/>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5" name="Footer Placeholder 4">
            <a:extLst>
              <a:ext uri="{FF2B5EF4-FFF2-40B4-BE49-F238E27FC236}">
                <a16:creationId xmlns:a16="http://schemas.microsoft.com/office/drawing/2014/main" id="{5D46C66A-5263-9149-B7FB-E2484120B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FB532-A3DD-404D-BBF8-F72D09BCB1BE}"/>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18002738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278F9-929A-1545-9A4F-A9B9D56BA1A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087E3D-D6D4-1A46-A6B9-E114A0D695F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DA21D-0D6A-D54F-AA7D-EF2F4E40829F}"/>
              </a:ext>
            </a:extLst>
          </p:cNvPr>
          <p:cNvSpPr>
            <a:spLocks noGrp="1"/>
          </p:cNvSpPr>
          <p:nvPr>
            <p:ph type="dt" sz="half" idx="10"/>
          </p:nvPr>
        </p:nvSpPr>
        <p:spPr/>
        <p:txBody>
          <a:bodyPr/>
          <a:lstStyle/>
          <a:p>
            <a:fld id="{5D89D823-B75D-214F-957D-4B1E48879E6A}" type="datetimeFigureOut">
              <a:rPr lang="en-US" smtClean="0"/>
              <a:t>9/28/2021</a:t>
            </a:fld>
            <a:endParaRPr lang="en-US"/>
          </a:p>
        </p:txBody>
      </p:sp>
      <p:sp>
        <p:nvSpPr>
          <p:cNvPr id="5" name="Footer Placeholder 4">
            <a:extLst>
              <a:ext uri="{FF2B5EF4-FFF2-40B4-BE49-F238E27FC236}">
                <a16:creationId xmlns:a16="http://schemas.microsoft.com/office/drawing/2014/main" id="{46FD3187-2ED7-4140-A881-F7856138E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7726B-3A53-C34C-ABED-058C0CA90916}"/>
              </a:ext>
            </a:extLst>
          </p:cNvPr>
          <p:cNvSpPr>
            <a:spLocks noGrp="1"/>
          </p:cNvSpPr>
          <p:nvPr>
            <p:ph type="sldNum" sz="quarter" idx="12"/>
          </p:nvPr>
        </p:nvSpPr>
        <p:spPr/>
        <p:txBody>
          <a:bodyPr/>
          <a:lstStyle/>
          <a:p>
            <a:fld id="{6B79FE1B-F6CD-0B43-B5A0-22FC3D0AB037}" type="slidenum">
              <a:rPr lang="en-US" smtClean="0"/>
              <a:t>‹#›</a:t>
            </a:fld>
            <a:endParaRPr lang="en-US"/>
          </a:p>
        </p:txBody>
      </p:sp>
    </p:spTree>
    <p:extLst>
      <p:ext uri="{BB962C8B-B14F-4D97-AF65-F5344CB8AC3E}">
        <p14:creationId xmlns:p14="http://schemas.microsoft.com/office/powerpoint/2010/main" val="314610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p>
            <a:fld id="{C6F822A4-8DA6-4447-9B1F-C5DB58435268}" type="datetimeFigureOut">
              <a:rPr lang="en-US" dirty="0"/>
              <a:t>9/28/2021</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79014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07977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22.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26.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21.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image" Target="../media/image25.jpe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image" Target="../media/image24.emf"/><Relationship Id="rId10" Type="http://schemas.openxmlformats.org/officeDocument/2006/relationships/slideLayout" Target="../slideLayouts/slideLayout53.xml"/><Relationship Id="rId19" Type="http://schemas.openxmlformats.org/officeDocument/2006/relationships/theme" Target="../theme/theme10.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23.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4.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9.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microsoft.com/office/2007/relationships/hdphoto" Target="../media/hdphoto1.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5.png"/><Relationship Id="rId2" Type="http://schemas.openxmlformats.org/officeDocument/2006/relationships/slideLayout" Target="../slideLayouts/slideLayout29.xml"/><Relationship Id="rId16"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7.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8.xml"/><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9.xml"/><Relationship Id="rId1" Type="http://schemas.openxmlformats.org/officeDocument/2006/relationships/slideLayout" Target="../slideLayouts/slideLayout43.xml"/><Relationship Id="rId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Round Same Side Corner Rectangle 61"/>
          <p:cNvSpPr/>
          <p:nvPr userDrawn="1"/>
        </p:nvSpPr>
        <p:spPr>
          <a:xfrm>
            <a:off x="8415363" y="6126480"/>
            <a:ext cx="654369" cy="731520"/>
          </a:xfrm>
          <a:prstGeom prst="round2SameRect">
            <a:avLst>
              <a:gd name="adj1" fmla="val 9581"/>
              <a:gd name="adj2"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63" name="Round Same Side Corner Rectangle 62"/>
          <p:cNvSpPr/>
          <p:nvPr userDrawn="1"/>
        </p:nvSpPr>
        <p:spPr>
          <a:xfrm>
            <a:off x="8415364" y="6151172"/>
            <a:ext cx="654369" cy="706828"/>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64" name="Round Same Side Corner Rectangle 63"/>
          <p:cNvSpPr/>
          <p:nvPr userDrawn="1"/>
        </p:nvSpPr>
        <p:spPr>
          <a:xfrm>
            <a:off x="8415364" y="6151172"/>
            <a:ext cx="654369" cy="706828"/>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65" name="Round Same Side Corner Rectangle 64"/>
          <p:cNvSpPr/>
          <p:nvPr userDrawn="1"/>
        </p:nvSpPr>
        <p:spPr>
          <a:xfrm>
            <a:off x="8415364" y="6151172"/>
            <a:ext cx="654369" cy="706828"/>
          </a:xfrm>
          <a:prstGeom prst="round2SameRect">
            <a:avLst>
              <a:gd name="adj1" fmla="val 9581"/>
              <a:gd name="adj2" fmla="val 0"/>
            </a:avLst>
          </a:prstGeom>
          <a:gradFill>
            <a:gsLst>
              <a:gs pos="0">
                <a:sysClr val="windowText" lastClr="000000">
                  <a:lumMod val="52000"/>
                  <a:lumOff val="48000"/>
                  <a:alpha val="20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bwMode="gray">
          <a:xfrm>
            <a:off x="836760" y="99565"/>
            <a:ext cx="8232971" cy="480131"/>
          </a:xfrm>
          <a:prstGeom prst="rect">
            <a:avLst/>
          </a:prstGeom>
        </p:spPr>
        <p:txBody>
          <a:bodyPr vert="horz" wrap="square" lIns="182880" tIns="45720" rIns="91440" bIns="45720" rtlCol="0" anchor="t" anchorCtr="0">
            <a:spAutoFit/>
          </a:bodyPr>
          <a:lstStyle/>
          <a:p>
            <a:pPr marL="0" lvl="0"/>
            <a:r>
              <a:rPr kumimoji="0" lang="en-US" sz="2800" b="1" i="0" u="none" strike="noStrike" kern="1200" cap="none" spc="0" normalizeH="0" baseline="0" noProof="0" dirty="0" smtClean="0">
                <a:ln>
                  <a:noFill/>
                </a:ln>
                <a:solidFill>
                  <a:prstClr val="black"/>
                </a:solidFill>
                <a:effectLst/>
                <a:uLnTx/>
                <a:uFillTx/>
                <a:latin typeface="Arial" panose="020B0604020202020204"/>
                <a:ea typeface="+mj-ea"/>
                <a:cs typeface="+mj-cs"/>
              </a:rPr>
              <a:t>Click to edit Master title style – Arial 28pt Bold</a:t>
            </a:r>
            <a:endParaRPr lang="en-US" dirty="0"/>
          </a:p>
        </p:txBody>
      </p:sp>
      <p:sp>
        <p:nvSpPr>
          <p:cNvPr id="3" name="Text Placeholder 2"/>
          <p:cNvSpPr>
            <a:spLocks noGrp="1"/>
          </p:cNvSpPr>
          <p:nvPr userDrawn="1">
            <p:ph type="body" idx="1"/>
          </p:nvPr>
        </p:nvSpPr>
        <p:spPr>
          <a:xfrm>
            <a:off x="836761" y="711257"/>
            <a:ext cx="77724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a:ea typeface="+mn-ea"/>
                <a:cs typeface="+mn-cs"/>
              </a:rPr>
              <a:t>Fifth level</a:t>
            </a:r>
          </a:p>
          <a:p>
            <a:pPr lvl="4"/>
            <a:endParaRPr lang="en-US" dirty="0"/>
          </a:p>
        </p:txBody>
      </p:sp>
      <p:sp>
        <p:nvSpPr>
          <p:cNvPr id="7" name="Classification Top"/>
          <p:cNvSpPr txBox="1">
            <a:spLocks/>
          </p:cNvSpPr>
          <p:nvPr userDrawn="1"/>
        </p:nvSpPr>
        <p:spPr bwMode="white">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sp>
        <p:nvSpPr>
          <p:cNvPr id="32" name="Slide Number Placeholder 5"/>
          <p:cNvSpPr txBox="1">
            <a:spLocks/>
          </p:cNvSpPr>
          <p:nvPr userDrawn="1"/>
        </p:nvSpPr>
        <p:spPr>
          <a:xfrm>
            <a:off x="4000500" y="6750278"/>
            <a:ext cx="1143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Classification bottom"/>
          <p:cNvSpPr txBox="1"/>
          <p:nvPr userDrawn="1"/>
        </p:nvSpPr>
        <p:spPr bwMode="black">
          <a:xfrm>
            <a:off x="0" y="6753453"/>
            <a:ext cx="1188720" cy="107722"/>
          </a:xfrm>
          <a:prstGeom prst="rect">
            <a:avLst/>
          </a:prstGeom>
          <a:noFill/>
        </p:spPr>
        <p:txBody>
          <a:bodyPr wrap="none" lIns="45720" tIns="0" rIns="0" bIns="0" anchor="b" anchorCtr="0">
            <a:noAutofit/>
          </a:bodyPr>
          <a:lstStyle/>
          <a:p>
            <a:pPr>
              <a:defRPr/>
            </a:pPr>
            <a:r>
              <a:rPr lang="en-US" sz="700" b="1" kern="600" dirty="0" smtClean="0">
                <a:solidFill>
                  <a:prstClr val="black"/>
                </a:solidFill>
                <a:cs typeface="Arial" panose="020B0604020202020204" pitchFamily="34" charset="0"/>
              </a:rPr>
              <a:t>UNCLASSIFIED</a:t>
            </a:r>
          </a:p>
        </p:txBody>
      </p:sp>
      <p:grpSp>
        <p:nvGrpSpPr>
          <p:cNvPr id="34" name="Group 33"/>
          <p:cNvGrpSpPr>
            <a:grpSpLocks noChangeAspect="1"/>
          </p:cNvGrpSpPr>
          <p:nvPr userDrawn="1"/>
        </p:nvGrpSpPr>
        <p:grpSpPr>
          <a:xfrm>
            <a:off x="43924" y="0"/>
            <a:ext cx="614993" cy="731520"/>
            <a:chOff x="125730" y="0"/>
            <a:chExt cx="526946" cy="626790"/>
          </a:xfrm>
        </p:grpSpPr>
        <p:sp>
          <p:nvSpPr>
            <p:cNvPr id="35" name="Round Same Side Corner Rectangle 34"/>
            <p:cNvSpPr/>
            <p:nvPr userDrawn="1"/>
          </p:nvSpPr>
          <p:spPr>
            <a:xfrm>
              <a:off x="125730" y="0"/>
              <a:ext cx="526946" cy="626790"/>
            </a:xfrm>
            <a:prstGeom prst="round2SameRect">
              <a:avLst>
                <a:gd name="adj1" fmla="val 0"/>
                <a:gd name="adj2" fmla="val 7443"/>
              </a:avLst>
            </a:prstGeom>
            <a:gradFill>
              <a:gsLst>
                <a:gs pos="0">
                  <a:sysClr val="windowText" lastClr="000000">
                    <a:lumMod val="50000"/>
                    <a:lumOff val="50000"/>
                  </a:sysClr>
                </a:gs>
                <a:gs pos="68000">
                  <a:sysClr val="windowText" lastClr="000000">
                    <a:lumMod val="95000"/>
                    <a:lumOff val="5000"/>
                  </a:sysClr>
                </a:gs>
                <a:gs pos="34000">
                  <a:sysClr val="windowText" lastClr="000000">
                    <a:lumMod val="85000"/>
                    <a:lumOff val="15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36" name="U.S. ARMY for dark bkgrnds"/>
            <p:cNvGrpSpPr>
              <a:grpSpLocks noChangeAspect="1"/>
            </p:cNvGrpSpPr>
            <p:nvPr userDrawn="1"/>
          </p:nvGrpSpPr>
          <p:grpSpPr bwMode="auto">
            <a:xfrm>
              <a:off x="208305" y="59287"/>
              <a:ext cx="361795" cy="457200"/>
              <a:chOff x="2205" y="1186"/>
              <a:chExt cx="1425" cy="1802"/>
            </a:xfrm>
          </p:grpSpPr>
          <p:sp>
            <p:nvSpPr>
              <p:cNvPr id="37" name="Freeform 36"/>
              <p:cNvSpPr>
                <a:spLocks noEditPoints="1"/>
              </p:cNvSpPr>
              <p:nvPr/>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8" name="Freeform 37"/>
              <p:cNvSpPr>
                <a:spLocks/>
              </p:cNvSpPr>
              <p:nvPr/>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9" name="Freeform 38"/>
              <p:cNvSpPr>
                <a:spLocks noEditPoints="1"/>
              </p:cNvSpPr>
              <p:nvPr/>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0" name="Freeform 39"/>
              <p:cNvSpPr>
                <a:spLocks/>
              </p:cNvSpPr>
              <p:nvPr/>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1" name="Freeform 40"/>
              <p:cNvSpPr>
                <a:spLocks noEditPoints="1"/>
              </p:cNvSpPr>
              <p:nvPr/>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2" name="Freeform 41"/>
              <p:cNvSpPr>
                <a:spLocks/>
              </p:cNvSpPr>
              <p:nvPr/>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3" name="Rectangle 42"/>
              <p:cNvSpPr>
                <a:spLocks noChangeArrowheads="1"/>
              </p:cNvSpPr>
              <p:nvPr/>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44" name="Freeform 43"/>
              <p:cNvSpPr>
                <a:spLocks/>
              </p:cNvSpPr>
              <p:nvPr/>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5" name="Rectangle 44"/>
              <p:cNvSpPr>
                <a:spLocks noChangeArrowheads="1"/>
              </p:cNvSpPr>
              <p:nvPr/>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46" name="Freeform 45"/>
              <p:cNvSpPr>
                <a:spLocks noEditPoints="1"/>
              </p:cNvSpPr>
              <p:nvPr/>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7" name="Freeform 46"/>
              <p:cNvSpPr>
                <a:spLocks noEditPoints="1"/>
              </p:cNvSpPr>
              <p:nvPr/>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8" name="Freeform 47"/>
              <p:cNvSpPr>
                <a:spLocks/>
              </p:cNvSpPr>
              <p:nvPr/>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9" name="Freeform 48"/>
              <p:cNvSpPr>
                <a:spLocks/>
              </p:cNvSpPr>
              <p:nvPr/>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0" name="Freeform 49"/>
              <p:cNvSpPr>
                <a:spLocks/>
              </p:cNvSpPr>
              <p:nvPr/>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1" name="Freeform 50"/>
              <p:cNvSpPr>
                <a:spLocks/>
              </p:cNvSpPr>
              <p:nvPr/>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2" name="Freeform 51"/>
              <p:cNvSpPr>
                <a:spLocks/>
              </p:cNvSpPr>
              <p:nvPr/>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grpSp>
      <p:grpSp>
        <p:nvGrpSpPr>
          <p:cNvPr id="66" name="AMC"/>
          <p:cNvGrpSpPr>
            <a:grpSpLocks noChangeAspect="1"/>
          </p:cNvGrpSpPr>
          <p:nvPr userDrawn="1"/>
        </p:nvGrpSpPr>
        <p:grpSpPr bwMode="auto">
          <a:xfrm>
            <a:off x="8543233" y="6251059"/>
            <a:ext cx="398631" cy="467776"/>
            <a:chOff x="3311" y="1094"/>
            <a:chExt cx="1816" cy="2131"/>
          </a:xfrm>
        </p:grpSpPr>
        <p:sp>
          <p:nvSpPr>
            <p:cNvPr id="67" name="WHITE bkgrnd"/>
            <p:cNvSpPr>
              <a:spLocks/>
            </p:cNvSpPr>
            <p:nvPr/>
          </p:nvSpPr>
          <p:spPr bwMode="auto">
            <a:xfrm>
              <a:off x="3333" y="1116"/>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68" name="BLACK outline"/>
            <p:cNvSpPr>
              <a:spLocks noEditPoints="1"/>
            </p:cNvSpPr>
            <p:nvPr/>
          </p:nvSpPr>
          <p:spPr bwMode="auto">
            <a:xfrm>
              <a:off x="3311" y="1094"/>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69" name="BLUE"/>
            <p:cNvSpPr>
              <a:spLocks/>
            </p:cNvSpPr>
            <p:nvPr/>
          </p:nvSpPr>
          <p:spPr bwMode="auto">
            <a:xfrm>
              <a:off x="4219" y="1369"/>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0" name="RED"/>
            <p:cNvSpPr>
              <a:spLocks/>
            </p:cNvSpPr>
            <p:nvPr/>
          </p:nvSpPr>
          <p:spPr bwMode="auto">
            <a:xfrm>
              <a:off x="3422" y="1369"/>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grpSp>
      <p:sp>
        <p:nvSpPr>
          <p:cNvPr id="4" name="TextBox 3"/>
          <p:cNvSpPr txBox="1"/>
          <p:nvPr userDrawn="1"/>
        </p:nvSpPr>
        <p:spPr>
          <a:xfrm>
            <a:off x="658917" y="6681028"/>
            <a:ext cx="3944246" cy="246221"/>
          </a:xfrm>
          <a:prstGeom prst="rect">
            <a:avLst/>
          </a:prstGeom>
          <a:noFill/>
        </p:spPr>
        <p:txBody>
          <a:bodyPr wrap="square" rtlCol="0">
            <a:spAutoFit/>
          </a:bodyPr>
          <a:lstStyle/>
          <a:p>
            <a:r>
              <a:rPr lang="en-US" sz="1000" b="0" dirty="0" smtClean="0"/>
              <a:t>Child &amp; Youth Services School</a:t>
            </a:r>
            <a:r>
              <a:rPr lang="en-US" sz="1000" b="0" baseline="0" dirty="0" smtClean="0"/>
              <a:t> Liaison Office, 254-288-7946</a:t>
            </a:r>
            <a:endParaRPr lang="en-US" sz="1000" b="0" dirty="0"/>
          </a:p>
        </p:txBody>
      </p:sp>
    </p:spTree>
    <p:extLst>
      <p:ext uri="{BB962C8B-B14F-4D97-AF65-F5344CB8AC3E}">
        <p14:creationId xmlns:p14="http://schemas.microsoft.com/office/powerpoint/2010/main" val="2510882322"/>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715" r:id="rId3"/>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792" userDrawn="1">
          <p15:clr>
            <a:srgbClr val="F26B43"/>
          </p15:clr>
        </p15:guide>
        <p15:guide id="3" pos="5352" userDrawn="1">
          <p15:clr>
            <a:srgbClr val="F26B43"/>
          </p15:clr>
        </p15:guide>
        <p15:guide id="4" orient="horz" pos="1104" userDrawn="1">
          <p15:clr>
            <a:srgbClr val="F26B43"/>
          </p15:clr>
        </p15:guide>
        <p15:guide id="5" orient="horz" pos="2376" userDrawn="1">
          <p15:clr>
            <a:srgbClr val="F26B43"/>
          </p15:clr>
        </p15:guide>
        <p15:guide id="6" orient="horz" pos="3432" userDrawn="1">
          <p15:clr>
            <a:srgbClr val="F26B43"/>
          </p15:clr>
        </p15:guide>
        <p15:guide id="7" pos="5760" userDrawn="1">
          <p15:clr>
            <a:srgbClr val="F26B43"/>
          </p15:clr>
        </p15:guide>
        <p15:guide id="8" orient="horz" userDrawn="1">
          <p15:clr>
            <a:srgbClr val="F26B43"/>
          </p15:clr>
        </p15:guide>
        <p15:guide id="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6" name="Group 15"/>
          <p:cNvGrpSpPr/>
          <p:nvPr userDrawn="1"/>
        </p:nvGrpSpPr>
        <p:grpSpPr>
          <a:xfrm>
            <a:off x="2" y="5873086"/>
            <a:ext cx="9150602" cy="984914"/>
            <a:chOff x="2" y="5873086"/>
            <a:chExt cx="9150602" cy="984914"/>
          </a:xfrm>
        </p:grpSpPr>
        <p:pic>
          <p:nvPicPr>
            <p:cNvPr id="17" name="Picture 16"/>
            <p:cNvPicPr>
              <a:picLocks noChangeAspect="1"/>
            </p:cNvPicPr>
            <p:nvPr/>
          </p:nvPicPr>
          <p:blipFill rotWithShape="1">
            <a:blip r:embed="rId20" cstate="screen">
              <a:extLst>
                <a:ext uri="{28A0092B-C50C-407E-A947-70E740481C1C}">
                  <a14:useLocalDpi xmlns:a14="http://schemas.microsoft.com/office/drawing/2010/main"/>
                </a:ext>
              </a:extLst>
            </a:blip>
            <a:srcRect t="-1" r="4739" b="11873"/>
            <a:stretch/>
          </p:blipFill>
          <p:spPr>
            <a:xfrm>
              <a:off x="2" y="5873086"/>
              <a:ext cx="9150602" cy="984914"/>
            </a:xfrm>
            <a:prstGeom prst="rect">
              <a:avLst/>
            </a:prstGeom>
          </p:spPr>
        </p:pic>
        <p:grpSp>
          <p:nvGrpSpPr>
            <p:cNvPr id="18" name="Group 17"/>
            <p:cNvGrpSpPr/>
            <p:nvPr/>
          </p:nvGrpSpPr>
          <p:grpSpPr>
            <a:xfrm>
              <a:off x="328171" y="6422816"/>
              <a:ext cx="849466" cy="358208"/>
              <a:chOff x="7978957" y="6062881"/>
              <a:chExt cx="1032011" cy="435185"/>
            </a:xfrm>
          </p:grpSpPr>
          <p:cxnSp>
            <p:nvCxnSpPr>
              <p:cNvPr id="20" name="Straight Connector 19"/>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IMCOM.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978957" y="6062881"/>
                <a:ext cx="444706" cy="414134"/>
              </a:xfrm>
              <a:prstGeom prst="rect">
                <a:avLst/>
              </a:prstGeom>
            </p:spPr>
          </p:pic>
          <p:pic>
            <p:nvPicPr>
              <p:cNvPr id="22" name="Picture 21"/>
              <p:cNvPicPr>
                <a:picLocks noChangeAspect="1"/>
              </p:cNvPicPr>
              <p:nvPr/>
            </p:nvPicPr>
            <p:blipFill>
              <a:blip r:embed="rId22"/>
              <a:stretch>
                <a:fillRect/>
              </a:stretch>
            </p:blipFill>
            <p:spPr>
              <a:xfrm>
                <a:off x="8607732" y="6062881"/>
                <a:ext cx="403236" cy="414134"/>
              </a:xfrm>
              <a:prstGeom prst="rect">
                <a:avLst/>
              </a:prstGeom>
            </p:spPr>
          </p:pic>
        </p:grpSp>
        <p:pic>
          <p:nvPicPr>
            <p:cNvPr id="19" name="Picture 18"/>
            <p:cNvPicPr>
              <a:picLocks noChangeAspect="1"/>
            </p:cNvPicPr>
            <p:nvPr/>
          </p:nvPicPr>
          <p:blipFill>
            <a:blip r:embed="rId23"/>
            <a:stretch>
              <a:fillRect/>
            </a:stretch>
          </p:blipFill>
          <p:spPr>
            <a:xfrm>
              <a:off x="8497456" y="6065830"/>
              <a:ext cx="481914" cy="618107"/>
            </a:xfrm>
            <a:prstGeom prst="rect">
              <a:avLst/>
            </a:prstGeom>
          </p:spPr>
        </p:pic>
      </p:grpSp>
      <p:pic>
        <p:nvPicPr>
          <p:cNvPr id="13" name="Content Placeholder 3"/>
          <p:cNvPicPr>
            <a:picLocks noChangeAspect="1"/>
          </p:cNvPicPr>
          <p:nvPr userDrawn="1"/>
        </p:nvPicPr>
        <p:blipFill>
          <a:blip r:embed="rId24" cstate="print">
            <a:extLst>
              <a:ext uri="{28A0092B-C50C-407E-A947-70E740481C1C}">
                <a14:useLocalDpi xmlns:a14="http://schemas.microsoft.com/office/drawing/2010/main"/>
              </a:ext>
            </a:extLst>
          </a:blip>
          <a:srcRect/>
          <a:stretch>
            <a:fillRect/>
          </a:stretch>
        </p:blipFill>
        <p:spPr>
          <a:xfrm>
            <a:off x="0" y="0"/>
            <a:ext cx="9144640" cy="5029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014412" y="6478924"/>
            <a:ext cx="2133600" cy="2859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F3B3F6C-E6DD-8C4D-A537-79BDB60AD46A}" type="slidenum">
              <a:rPr lang="en-US" smtClean="0">
                <a:solidFill>
                  <a:prstClr val="black">
                    <a:tint val="75000"/>
                  </a:prstClr>
                </a:solidFill>
              </a:rPr>
              <a:pPr defTabSz="457200"/>
              <a:t>‹#›</a:t>
            </a:fld>
            <a:endParaRPr lang="en-US" dirty="0">
              <a:solidFill>
                <a:prstClr val="black">
                  <a:tint val="75000"/>
                </a:prstClr>
              </a:solidFill>
            </a:endParaRPr>
          </a:p>
        </p:txBody>
      </p:sp>
      <p:sp>
        <p:nvSpPr>
          <p:cNvPr id="15" name="Rectangle 14"/>
          <p:cNvSpPr/>
          <p:nvPr userDrawn="1"/>
        </p:nvSpPr>
        <p:spPr>
          <a:xfrm>
            <a:off x="1425750" y="6502015"/>
            <a:ext cx="4744314" cy="230832"/>
          </a:xfrm>
          <a:prstGeom prst="rect">
            <a:avLst/>
          </a:prstGeom>
        </p:spPr>
        <p:txBody>
          <a:bodyPr wrap="square">
            <a:spAutoFit/>
          </a:bodyPr>
          <a:lstStyle/>
          <a:p>
            <a:pPr defTabSz="457200" fontAlgn="base">
              <a:spcBef>
                <a:spcPct val="0"/>
              </a:spcBef>
              <a:spcAft>
                <a:spcPct val="0"/>
              </a:spcAft>
            </a:pPr>
            <a:r>
              <a:rPr lang="en-US" sz="900" dirty="0" smtClean="0">
                <a:solidFill>
                  <a:prstClr val="black"/>
                </a:solidFill>
                <a:latin typeface="Arial" charset="0"/>
                <a:cs typeface="Arial" charset="0"/>
              </a:rPr>
              <a:t>Ms. Liz Davenport </a:t>
            </a:r>
            <a:r>
              <a:rPr lang="en-US" sz="900" dirty="0">
                <a:solidFill>
                  <a:prstClr val="black"/>
                </a:solidFill>
                <a:latin typeface="Arial" charset="0"/>
                <a:cs typeface="Arial" charset="0"/>
              </a:rPr>
              <a:t>/ </a:t>
            </a:r>
            <a:r>
              <a:rPr lang="en-US" sz="900" dirty="0" smtClean="0">
                <a:solidFill>
                  <a:prstClr val="black"/>
                </a:solidFill>
                <a:latin typeface="Arial" charset="0"/>
                <a:cs typeface="Arial" charset="0"/>
              </a:rPr>
              <a:t>(254)</a:t>
            </a:r>
            <a:r>
              <a:rPr lang="en-US" sz="900" baseline="0" dirty="0" smtClean="0">
                <a:solidFill>
                  <a:prstClr val="black"/>
                </a:solidFill>
                <a:latin typeface="Arial" charset="0"/>
                <a:cs typeface="Arial" charset="0"/>
              </a:rPr>
              <a:t> 288-7946</a:t>
            </a:r>
            <a:r>
              <a:rPr lang="en-US" sz="900" dirty="0" smtClean="0">
                <a:solidFill>
                  <a:prstClr val="black"/>
                </a:solidFill>
                <a:latin typeface="Arial" charset="0"/>
                <a:cs typeface="Arial" charset="0"/>
              </a:rPr>
              <a:t>/usarmy.hood.imcom-fmwrc.mbx.slo@mail.mil</a:t>
            </a:r>
            <a:endParaRPr lang="en-US" sz="900" dirty="0">
              <a:solidFill>
                <a:prstClr val="black"/>
              </a:solidFill>
              <a:latin typeface="Arial" charset="0"/>
              <a:cs typeface="Arial" charset="0"/>
            </a:endParaRPr>
          </a:p>
        </p:txBody>
      </p:sp>
      <p:pic>
        <p:nvPicPr>
          <p:cNvPr id="24" name="Picture 23" descr="R2pattern.png"/>
          <p:cNvPicPr>
            <a:picLocks noChangeAspect="1"/>
          </p:cNvPicPr>
          <p:nvPr userDrawn="1"/>
        </p:nvPicPr>
        <p:blipFill rotWithShape="1">
          <a:blip r:embed="rId25" cstate="screen">
            <a:extLst>
              <a:ext uri="{28A0092B-C50C-407E-A947-70E740481C1C}">
                <a14:useLocalDpi xmlns:a14="http://schemas.microsoft.com/office/drawing/2010/main"/>
              </a:ext>
            </a:extLst>
          </a:blip>
          <a:srcRect l="11618"/>
          <a:stretch/>
        </p:blipFill>
        <p:spPr>
          <a:xfrm>
            <a:off x="26895" y="-43723"/>
            <a:ext cx="8081683" cy="6096000"/>
          </a:xfrm>
          <a:prstGeom prst="rect">
            <a:avLst/>
          </a:prstGeom>
        </p:spPr>
      </p:pic>
      <p:sp>
        <p:nvSpPr>
          <p:cNvPr id="25" name="Rectangle 24"/>
          <p:cNvSpPr/>
          <p:nvPr userDrawn="1"/>
        </p:nvSpPr>
        <p:spPr>
          <a:xfrm>
            <a:off x="0" y="0"/>
            <a:ext cx="9144640" cy="180335"/>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750290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A2F1B-6B9D-4B45-91B7-A769B0F8EBF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FA73A9-8C9A-3742-8C88-4CF84B637E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2526E-9511-E448-98DD-8619C59A005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89D823-B75D-214F-957D-4B1E48879E6A}" type="datetimeFigureOut">
              <a:rPr lang="en-US" smtClean="0"/>
              <a:t>9/28/2021</a:t>
            </a:fld>
            <a:endParaRPr lang="en-US"/>
          </a:p>
        </p:txBody>
      </p:sp>
      <p:sp>
        <p:nvSpPr>
          <p:cNvPr id="5" name="Footer Placeholder 4">
            <a:extLst>
              <a:ext uri="{FF2B5EF4-FFF2-40B4-BE49-F238E27FC236}">
                <a16:creationId xmlns:a16="http://schemas.microsoft.com/office/drawing/2014/main" id="{FE99B0C8-3ECC-BE4D-8B87-A290BC34F9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2AAD5E-2D9A-FC4E-A9C1-A8BF62CFB6D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79FE1B-F6CD-0B43-B5A0-22FC3D0AB037}" type="slidenum">
              <a:rPr lang="en-US" smtClean="0"/>
              <a:t>‹#›</a:t>
            </a:fld>
            <a:endParaRPr lang="en-US"/>
          </a:p>
        </p:txBody>
      </p:sp>
    </p:spTree>
    <p:extLst>
      <p:ext uri="{BB962C8B-B14F-4D97-AF65-F5344CB8AC3E}">
        <p14:creationId xmlns:p14="http://schemas.microsoft.com/office/powerpoint/2010/main" val="288832013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836760" y="99565"/>
            <a:ext cx="8232971" cy="480131"/>
          </a:xfrm>
          <a:prstGeom prst="rect">
            <a:avLst/>
          </a:prstGeom>
        </p:spPr>
        <p:txBody>
          <a:bodyPr vert="horz" wrap="square" lIns="182880" tIns="45720" rIns="91440" bIns="45720" rtlCol="0" anchor="t" anchorCtr="0">
            <a:spAutoFit/>
          </a:bodyPr>
          <a:lstStyle/>
          <a:p>
            <a:pPr marL="0" lvl="0"/>
            <a:r>
              <a:rPr kumimoji="0" lang="en-US" sz="2800" b="1" i="0" u="none" strike="noStrike" kern="1200" cap="none" spc="0" normalizeH="0" baseline="0" noProof="0" dirty="0" smtClean="0">
                <a:ln>
                  <a:noFill/>
                </a:ln>
                <a:solidFill>
                  <a:prstClr val="black"/>
                </a:solidFill>
                <a:effectLst/>
                <a:uLnTx/>
                <a:uFillTx/>
                <a:latin typeface="Arial" panose="020B0604020202020204"/>
                <a:ea typeface="+mj-ea"/>
                <a:cs typeface="+mj-cs"/>
              </a:rPr>
              <a:t>Click to edit Master title style – Arial 28pt Bold</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a:ea typeface="+mn-ea"/>
                <a:cs typeface="+mn-cs"/>
              </a:rPr>
              <a:t>Fifth level</a:t>
            </a:r>
          </a:p>
          <a:p>
            <a:pPr lvl="4"/>
            <a:endParaRPr lang="en-US" dirty="0"/>
          </a:p>
        </p:txBody>
      </p:sp>
      <p:sp>
        <p:nvSpPr>
          <p:cNvPr id="7" name="Classification Top"/>
          <p:cNvSpPr txBox="1">
            <a:spLocks/>
          </p:cNvSpPr>
          <p:nvPr userDrawn="1"/>
        </p:nvSpPr>
        <p:spPr bwMode="white">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sp>
        <p:nvSpPr>
          <p:cNvPr id="32" name="Slide Number Placeholder 5"/>
          <p:cNvSpPr txBox="1">
            <a:spLocks/>
          </p:cNvSpPr>
          <p:nvPr userDrawn="1"/>
        </p:nvSpPr>
        <p:spPr>
          <a:xfrm>
            <a:off x="4000500" y="6750278"/>
            <a:ext cx="1143000" cy="107722"/>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700" b="1" i="0" u="none" strike="noStrike" kern="6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1" i="0" u="none" strike="noStrike" kern="6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Classification bottom"/>
          <p:cNvSpPr txBox="1"/>
          <p:nvPr userDrawn="1"/>
        </p:nvSpPr>
        <p:spPr bwMode="black">
          <a:xfrm>
            <a:off x="0" y="6753453"/>
            <a:ext cx="1188720" cy="107722"/>
          </a:xfrm>
          <a:prstGeom prst="rect">
            <a:avLst/>
          </a:prstGeom>
          <a:noFill/>
        </p:spPr>
        <p:txBody>
          <a:bodyPr wrap="none" lIns="45720" tIns="0" rIns="0" bIns="0" anchor="b" anchorCtr="0">
            <a:noAutofit/>
          </a:bodyPr>
          <a:lstStyle/>
          <a:p>
            <a:pPr>
              <a:defRPr/>
            </a:pPr>
            <a:r>
              <a:rPr lang="en-US" sz="700" b="1" kern="600" dirty="0" smtClean="0">
                <a:solidFill>
                  <a:prstClr val="black"/>
                </a:solidFill>
                <a:cs typeface="Arial" panose="020B0604020202020204" pitchFamily="34" charset="0"/>
              </a:rPr>
              <a:t>UNCLASSIFIED//FOUO</a:t>
            </a:r>
          </a:p>
        </p:txBody>
      </p:sp>
      <p:grpSp>
        <p:nvGrpSpPr>
          <p:cNvPr id="34" name="Group 33"/>
          <p:cNvGrpSpPr>
            <a:grpSpLocks noChangeAspect="1"/>
          </p:cNvGrpSpPr>
          <p:nvPr userDrawn="1"/>
        </p:nvGrpSpPr>
        <p:grpSpPr>
          <a:xfrm>
            <a:off x="43924" y="0"/>
            <a:ext cx="614993" cy="731520"/>
            <a:chOff x="125730" y="0"/>
            <a:chExt cx="526946" cy="626790"/>
          </a:xfrm>
        </p:grpSpPr>
        <p:sp>
          <p:nvSpPr>
            <p:cNvPr id="35" name="Round Same Side Corner Rectangle 34"/>
            <p:cNvSpPr/>
            <p:nvPr userDrawn="1"/>
          </p:nvSpPr>
          <p:spPr>
            <a:xfrm>
              <a:off x="125730" y="0"/>
              <a:ext cx="526946" cy="626790"/>
            </a:xfrm>
            <a:prstGeom prst="round2SameRect">
              <a:avLst>
                <a:gd name="adj1" fmla="val 0"/>
                <a:gd name="adj2" fmla="val 7443"/>
              </a:avLst>
            </a:prstGeom>
            <a:gradFill>
              <a:gsLst>
                <a:gs pos="0">
                  <a:sysClr val="windowText" lastClr="000000">
                    <a:lumMod val="50000"/>
                    <a:lumOff val="50000"/>
                  </a:sysClr>
                </a:gs>
                <a:gs pos="68000">
                  <a:sysClr val="windowText" lastClr="000000">
                    <a:lumMod val="95000"/>
                    <a:lumOff val="5000"/>
                  </a:sysClr>
                </a:gs>
                <a:gs pos="34000">
                  <a:sysClr val="windowText" lastClr="000000">
                    <a:lumMod val="85000"/>
                    <a:lumOff val="15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36" name="U.S. ARMY for dark bkgrnds"/>
            <p:cNvGrpSpPr>
              <a:grpSpLocks noChangeAspect="1"/>
            </p:cNvGrpSpPr>
            <p:nvPr userDrawn="1"/>
          </p:nvGrpSpPr>
          <p:grpSpPr bwMode="auto">
            <a:xfrm>
              <a:off x="208305" y="59287"/>
              <a:ext cx="361795" cy="457200"/>
              <a:chOff x="2205" y="1186"/>
              <a:chExt cx="1425" cy="1802"/>
            </a:xfrm>
          </p:grpSpPr>
          <p:sp>
            <p:nvSpPr>
              <p:cNvPr id="37" name="Freeform 36"/>
              <p:cNvSpPr>
                <a:spLocks noEditPoints="1"/>
              </p:cNvSpPr>
              <p:nvPr/>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8" name="Freeform 37"/>
              <p:cNvSpPr>
                <a:spLocks/>
              </p:cNvSpPr>
              <p:nvPr/>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9" name="Freeform 38"/>
              <p:cNvSpPr>
                <a:spLocks noEditPoints="1"/>
              </p:cNvSpPr>
              <p:nvPr/>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0" name="Freeform 39"/>
              <p:cNvSpPr>
                <a:spLocks/>
              </p:cNvSpPr>
              <p:nvPr/>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1" name="Freeform 40"/>
              <p:cNvSpPr>
                <a:spLocks noEditPoints="1"/>
              </p:cNvSpPr>
              <p:nvPr/>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2" name="Freeform 41"/>
              <p:cNvSpPr>
                <a:spLocks/>
              </p:cNvSpPr>
              <p:nvPr/>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3" name="Rectangle 42"/>
              <p:cNvSpPr>
                <a:spLocks noChangeArrowheads="1"/>
              </p:cNvSpPr>
              <p:nvPr/>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44" name="Freeform 43"/>
              <p:cNvSpPr>
                <a:spLocks/>
              </p:cNvSpPr>
              <p:nvPr/>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5" name="Rectangle 44"/>
              <p:cNvSpPr>
                <a:spLocks noChangeArrowheads="1"/>
              </p:cNvSpPr>
              <p:nvPr/>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dobe Garamond Pro" panose="02020502060506020403" pitchFamily="18" charset="0"/>
                  <a:ea typeface="+mn-ea"/>
                  <a:cs typeface="+mn-cs"/>
                </a:endParaRPr>
              </a:p>
            </p:txBody>
          </p:sp>
          <p:sp>
            <p:nvSpPr>
              <p:cNvPr id="46" name="Freeform 45"/>
              <p:cNvSpPr>
                <a:spLocks noEditPoints="1"/>
              </p:cNvSpPr>
              <p:nvPr/>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7" name="Freeform 46"/>
              <p:cNvSpPr>
                <a:spLocks noEditPoints="1"/>
              </p:cNvSpPr>
              <p:nvPr/>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8" name="Freeform 47"/>
              <p:cNvSpPr>
                <a:spLocks/>
              </p:cNvSpPr>
              <p:nvPr/>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49" name="Freeform 48"/>
              <p:cNvSpPr>
                <a:spLocks/>
              </p:cNvSpPr>
              <p:nvPr/>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0" name="Freeform 49"/>
              <p:cNvSpPr>
                <a:spLocks/>
              </p:cNvSpPr>
              <p:nvPr/>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1" name="Freeform 50"/>
              <p:cNvSpPr>
                <a:spLocks/>
              </p:cNvSpPr>
              <p:nvPr/>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52" name="Freeform 51"/>
              <p:cNvSpPr>
                <a:spLocks/>
              </p:cNvSpPr>
              <p:nvPr/>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grpSp>
      <p:grpSp>
        <p:nvGrpSpPr>
          <p:cNvPr id="4" name="Group 3"/>
          <p:cNvGrpSpPr/>
          <p:nvPr userDrawn="1"/>
        </p:nvGrpSpPr>
        <p:grpSpPr>
          <a:xfrm>
            <a:off x="7662672" y="6108192"/>
            <a:ext cx="1408176" cy="734917"/>
            <a:chOff x="7662672" y="6108192"/>
            <a:chExt cx="1408176" cy="734917"/>
          </a:xfrm>
        </p:grpSpPr>
        <p:sp>
          <p:nvSpPr>
            <p:cNvPr id="60" name="Round Same Side Corner Rectangle 59"/>
            <p:cNvSpPr/>
            <p:nvPr userDrawn="1"/>
          </p:nvSpPr>
          <p:spPr>
            <a:xfrm>
              <a:off x="7662672" y="6135624"/>
              <a:ext cx="1408176" cy="706828"/>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panose="020B0604020202020204"/>
                <a:ea typeface="+mn-ea"/>
                <a:cs typeface="+mn-cs"/>
              </a:endParaRPr>
            </a:p>
          </p:txBody>
        </p:sp>
        <p:sp>
          <p:nvSpPr>
            <p:cNvPr id="71" name="Round Same Side Corner Rectangle 70"/>
            <p:cNvSpPr/>
            <p:nvPr userDrawn="1"/>
          </p:nvSpPr>
          <p:spPr>
            <a:xfrm>
              <a:off x="7666210" y="6108192"/>
              <a:ext cx="1399032" cy="731520"/>
            </a:xfrm>
            <a:prstGeom prst="round2SameRect">
              <a:avLst>
                <a:gd name="adj1" fmla="val 9581"/>
                <a:gd name="adj2"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72" name="Round Same Side Corner Rectangle 71"/>
            <p:cNvSpPr/>
            <p:nvPr userDrawn="1"/>
          </p:nvSpPr>
          <p:spPr>
            <a:xfrm>
              <a:off x="7662672" y="6136281"/>
              <a:ext cx="1408176" cy="706828"/>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sp>
          <p:nvSpPr>
            <p:cNvPr id="61" name="Round Same Side Corner Rectangle 60"/>
            <p:cNvSpPr/>
            <p:nvPr userDrawn="1"/>
          </p:nvSpPr>
          <p:spPr>
            <a:xfrm>
              <a:off x="7662672" y="6135624"/>
              <a:ext cx="1408176" cy="706828"/>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a:ea typeface="+mn-ea"/>
                <a:cs typeface="+mn-cs"/>
              </a:endParaRPr>
            </a:p>
          </p:txBody>
        </p:sp>
        <p:grpSp>
          <p:nvGrpSpPr>
            <p:cNvPr id="74" name="AMC"/>
            <p:cNvGrpSpPr>
              <a:grpSpLocks noChangeAspect="1"/>
            </p:cNvGrpSpPr>
            <p:nvPr userDrawn="1"/>
          </p:nvGrpSpPr>
          <p:grpSpPr bwMode="auto">
            <a:xfrm>
              <a:off x="7857433" y="6251059"/>
              <a:ext cx="398631" cy="467776"/>
              <a:chOff x="3311" y="1094"/>
              <a:chExt cx="1816" cy="2131"/>
            </a:xfrm>
          </p:grpSpPr>
          <p:sp>
            <p:nvSpPr>
              <p:cNvPr id="75" name="WHITE bkgrnd"/>
              <p:cNvSpPr>
                <a:spLocks/>
              </p:cNvSpPr>
              <p:nvPr/>
            </p:nvSpPr>
            <p:spPr bwMode="auto">
              <a:xfrm>
                <a:off x="3333" y="1116"/>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6" name="BLACK outline"/>
              <p:cNvSpPr>
                <a:spLocks noEditPoints="1"/>
              </p:cNvSpPr>
              <p:nvPr/>
            </p:nvSpPr>
            <p:spPr bwMode="auto">
              <a:xfrm>
                <a:off x="3311" y="1094"/>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7" name="BLUE"/>
              <p:cNvSpPr>
                <a:spLocks/>
              </p:cNvSpPr>
              <p:nvPr/>
            </p:nvSpPr>
            <p:spPr bwMode="auto">
              <a:xfrm>
                <a:off x="4219" y="1369"/>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sp>
            <p:nvSpPr>
              <p:cNvPr id="78" name="RED"/>
              <p:cNvSpPr>
                <a:spLocks/>
              </p:cNvSpPr>
              <p:nvPr/>
            </p:nvSpPr>
            <p:spPr bwMode="auto">
              <a:xfrm>
                <a:off x="3422" y="1369"/>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dirty="0">
                  <a:solidFill>
                    <a:prstClr val="black"/>
                  </a:solidFill>
                  <a:latin typeface="Adobe Garamond Pro" panose="02020502060506020403" pitchFamily="18" charset="0"/>
                </a:endParaRPr>
              </a:p>
            </p:txBody>
          </p:sp>
        </p:grpSp>
      </p:grpSp>
    </p:spTree>
    <p:extLst>
      <p:ext uri="{BB962C8B-B14F-4D97-AF65-F5344CB8AC3E}">
        <p14:creationId xmlns:p14="http://schemas.microsoft.com/office/powerpoint/2010/main" val="2522633552"/>
      </p:ext>
    </p:extLst>
  </p:cSld>
  <p:clrMap bg1="lt1" tx1="dk1" bg2="lt2" tx2="dk2" accent1="accent1" accent2="accent2" accent3="accent3" accent4="accent4" accent5="accent5" accent6="accent6" hlink="hlink" folHlink="folHlink"/>
  <p:sldLayoutIdLst>
    <p:sldLayoutId id="2147483709" r:id="rId1"/>
    <p:sldLayoutId id="2147483710" r:id="rId2"/>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461462" y="6615087"/>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b="1" dirty="0" smtClean="0">
                <a:solidFill>
                  <a:prstClr val="black"/>
                </a:solidFill>
              </a:rPr>
              <a:t>	</a:t>
            </a:r>
            <a:r>
              <a:rPr lang="en-US" sz="1000" dirty="0" smtClean="0">
                <a:solidFill>
                  <a:prstClr val="black"/>
                </a:solidFill>
              </a:rPr>
              <a:t>DD MMM YY_V#</a:t>
            </a:r>
          </a:p>
          <a:p>
            <a:pPr algn="r"/>
            <a:endParaRPr lang="en-US" sz="1000" b="1" dirty="0">
              <a:solidFill>
                <a:prstClr val="black"/>
              </a:solidFill>
            </a:endParaRPr>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prstClr val="white"/>
                </a:solidFill>
              </a:rPr>
              <a:t>UNCLASSIFIED</a:t>
            </a:r>
            <a:endParaRPr lang="en-US" sz="900" b="1" dirty="0">
              <a:solidFill>
                <a:prstClr val="white"/>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2" name="TextBox 11"/>
          <p:cNvSpPr txBox="1"/>
          <p:nvPr userDrawn="1"/>
        </p:nvSpPr>
        <p:spPr>
          <a:xfrm>
            <a:off x="3683971" y="6549913"/>
            <a:ext cx="720855" cy="276999"/>
          </a:xfrm>
          <a:prstGeom prst="rect">
            <a:avLst/>
          </a:prstGeom>
          <a:noFill/>
        </p:spPr>
        <p:txBody>
          <a:bodyPr wrap="square" rtlCol="0">
            <a:spAutoFit/>
          </a:bodyPr>
          <a:lstStyle/>
          <a:p>
            <a:pPr algn="ctr">
              <a:defRPr/>
            </a:pPr>
            <a:fld id="{CF4C318D-DFA6-44A0-90B0-ABFCB78A54B4}" type="slidenum">
              <a:rPr lang="en-US" sz="1200" b="1" smtClean="0">
                <a:solidFill>
                  <a:prstClr val="black"/>
                </a:solidFill>
                <a:cs typeface="Arial" panose="020B0604020202020204" pitchFamily="34" charset="0"/>
              </a:rPr>
              <a:pPr algn="ctr">
                <a:defRPr/>
              </a:pPr>
              <a:t>‹#›</a:t>
            </a:fld>
            <a:r>
              <a:rPr lang="en-US" sz="1200" b="1" dirty="0" smtClean="0">
                <a:solidFill>
                  <a:prstClr val="black"/>
                </a:solidFill>
                <a:cs typeface="Arial" panose="020B0604020202020204" pitchFamily="34" charset="0"/>
              </a:rPr>
              <a:t> of X</a:t>
            </a:r>
            <a:endParaRPr lang="en-US" sz="1200" b="1" dirty="0">
              <a:solidFill>
                <a:prstClr val="black"/>
              </a:solidFill>
              <a:cs typeface="Arial" panose="020B0604020202020204" pitchFamily="34" charset="0"/>
            </a:endParaRPr>
          </a:p>
        </p:txBody>
      </p:sp>
      <p:sp>
        <p:nvSpPr>
          <p:cNvPr id="15" name="Rectangle 14"/>
          <p:cNvSpPr/>
          <p:nvPr userDrawn="1"/>
        </p:nvSpPr>
        <p:spPr>
          <a:xfrm>
            <a:off x="0" y="6574244"/>
            <a:ext cx="3158057" cy="246221"/>
          </a:xfrm>
          <a:prstGeom prst="rect">
            <a:avLst/>
          </a:prstGeom>
        </p:spPr>
        <p:txBody>
          <a:bodyPr wrap="square">
            <a:spAutoFit/>
          </a:bodyPr>
          <a:lstStyle/>
          <a:p>
            <a:pPr defTabSz="457200" fontAlgn="base">
              <a:spcBef>
                <a:spcPct val="0"/>
              </a:spcBef>
              <a:spcAft>
                <a:spcPct val="0"/>
              </a:spcAft>
            </a:pPr>
            <a:r>
              <a:rPr lang="en-US" sz="1000" dirty="0" smtClean="0">
                <a:solidFill>
                  <a:prstClr val="black"/>
                </a:solidFill>
                <a:cs typeface="Arial" charset="0"/>
              </a:rPr>
              <a:t>POC name / xxx-xxx-</a:t>
            </a:r>
            <a:r>
              <a:rPr lang="en-US" sz="1000" dirty="0" err="1" smtClean="0">
                <a:solidFill>
                  <a:prstClr val="black"/>
                </a:solidFill>
                <a:cs typeface="Arial" charset="0"/>
              </a:rPr>
              <a:t>xxxx</a:t>
            </a:r>
            <a:r>
              <a:rPr lang="en-US" sz="1000" dirty="0" smtClean="0">
                <a:solidFill>
                  <a:prstClr val="black"/>
                </a:solidFill>
                <a:cs typeface="Arial" charset="0"/>
              </a:rPr>
              <a:t>/ email address</a:t>
            </a:r>
            <a:endParaRPr lang="en-US" sz="1000" dirty="0">
              <a:solidFill>
                <a:prstClr val="black"/>
              </a:solidFill>
              <a:cs typeface="Arial" charset="0"/>
            </a:endParaRPr>
          </a:p>
        </p:txBody>
      </p:sp>
    </p:spTree>
    <p:extLst>
      <p:ext uri="{BB962C8B-B14F-4D97-AF65-F5344CB8AC3E}">
        <p14:creationId xmlns:p14="http://schemas.microsoft.com/office/powerpoint/2010/main" val="3038560222"/>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461462" y="6615087"/>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b="1" dirty="0" smtClean="0">
                <a:solidFill>
                  <a:prstClr val="black"/>
                </a:solidFill>
              </a:rPr>
              <a:t>	</a:t>
            </a:r>
            <a:r>
              <a:rPr lang="en-US" sz="1000" dirty="0" smtClean="0">
                <a:solidFill>
                  <a:prstClr val="black"/>
                </a:solidFill>
              </a:rPr>
              <a:t>DD MMM YY_V#</a:t>
            </a:r>
          </a:p>
          <a:p>
            <a:pPr algn="r"/>
            <a:endParaRPr lang="en-US" sz="1000" b="1" dirty="0">
              <a:solidFill>
                <a:prstClr val="black"/>
              </a:solidFill>
            </a:endParaRPr>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prstClr val="white"/>
                </a:solidFill>
              </a:rPr>
              <a:t>UNCLASSIFIED</a:t>
            </a:r>
            <a:endParaRPr lang="en-US" sz="900" b="1" dirty="0">
              <a:solidFill>
                <a:prstClr val="white"/>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2" name="TextBox 11"/>
          <p:cNvSpPr txBox="1"/>
          <p:nvPr userDrawn="1"/>
        </p:nvSpPr>
        <p:spPr>
          <a:xfrm>
            <a:off x="3683971" y="6549913"/>
            <a:ext cx="720855" cy="276999"/>
          </a:xfrm>
          <a:prstGeom prst="rect">
            <a:avLst/>
          </a:prstGeom>
          <a:noFill/>
        </p:spPr>
        <p:txBody>
          <a:bodyPr wrap="square" rtlCol="0">
            <a:spAutoFit/>
          </a:bodyPr>
          <a:lstStyle/>
          <a:p>
            <a:pPr algn="ctr">
              <a:defRPr/>
            </a:pPr>
            <a:fld id="{CF4C318D-DFA6-44A0-90B0-ABFCB78A54B4}" type="slidenum">
              <a:rPr lang="en-US" sz="1200" b="1" smtClean="0">
                <a:solidFill>
                  <a:prstClr val="black"/>
                </a:solidFill>
                <a:cs typeface="Arial" panose="020B0604020202020204" pitchFamily="34" charset="0"/>
              </a:rPr>
              <a:pPr algn="ctr">
                <a:defRPr/>
              </a:pPr>
              <a:t>‹#›</a:t>
            </a:fld>
            <a:r>
              <a:rPr lang="en-US" sz="1200" b="1" dirty="0" smtClean="0">
                <a:solidFill>
                  <a:prstClr val="black"/>
                </a:solidFill>
                <a:cs typeface="Arial" panose="020B0604020202020204" pitchFamily="34" charset="0"/>
              </a:rPr>
              <a:t> of X</a:t>
            </a:r>
            <a:endParaRPr lang="en-US" sz="1200" b="1" dirty="0">
              <a:solidFill>
                <a:prstClr val="black"/>
              </a:solidFill>
              <a:cs typeface="Arial" panose="020B0604020202020204" pitchFamily="34" charset="0"/>
            </a:endParaRPr>
          </a:p>
        </p:txBody>
      </p:sp>
      <p:sp>
        <p:nvSpPr>
          <p:cNvPr id="15" name="Rectangle 14"/>
          <p:cNvSpPr/>
          <p:nvPr userDrawn="1"/>
        </p:nvSpPr>
        <p:spPr>
          <a:xfrm>
            <a:off x="0" y="6574244"/>
            <a:ext cx="3158057" cy="246221"/>
          </a:xfrm>
          <a:prstGeom prst="rect">
            <a:avLst/>
          </a:prstGeom>
        </p:spPr>
        <p:txBody>
          <a:bodyPr wrap="square">
            <a:spAutoFit/>
          </a:bodyPr>
          <a:lstStyle/>
          <a:p>
            <a:pPr defTabSz="457200" fontAlgn="base">
              <a:spcBef>
                <a:spcPct val="0"/>
              </a:spcBef>
              <a:spcAft>
                <a:spcPct val="0"/>
              </a:spcAft>
            </a:pPr>
            <a:r>
              <a:rPr lang="en-US" sz="1000" dirty="0" smtClean="0">
                <a:solidFill>
                  <a:prstClr val="black"/>
                </a:solidFill>
                <a:cs typeface="Arial" charset="0"/>
              </a:rPr>
              <a:t>POC name / xxx-xxx-</a:t>
            </a:r>
            <a:r>
              <a:rPr lang="en-US" sz="1000" dirty="0" err="1" smtClean="0">
                <a:solidFill>
                  <a:prstClr val="black"/>
                </a:solidFill>
                <a:cs typeface="Arial" charset="0"/>
              </a:rPr>
              <a:t>xxxx</a:t>
            </a:r>
            <a:r>
              <a:rPr lang="en-US" sz="1000" dirty="0" smtClean="0">
                <a:solidFill>
                  <a:prstClr val="black"/>
                </a:solidFill>
                <a:cs typeface="Arial" charset="0"/>
              </a:rPr>
              <a:t>/ email address</a:t>
            </a:r>
            <a:endParaRPr lang="en-US" sz="1000" dirty="0">
              <a:solidFill>
                <a:prstClr val="black"/>
              </a:solidFill>
              <a:cs typeface="Arial" charset="0"/>
            </a:endParaRPr>
          </a:p>
        </p:txBody>
      </p:sp>
    </p:spTree>
    <p:extLst>
      <p:ext uri="{BB962C8B-B14F-4D97-AF65-F5344CB8AC3E}">
        <p14:creationId xmlns:p14="http://schemas.microsoft.com/office/powerpoint/2010/main" val="466947638"/>
      </p:ext>
    </p:extLst>
  </p:cSld>
  <p:clrMap bg1="lt1" tx1="dk1" bg2="lt2" tx2="dk2" accent1="accent1" accent2="accent2" accent3="accent3" accent4="accent4" accent5="accent5" accent6="accent6" hlink="hlink" folHlink="folHlink"/>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dirty="0"/>
              <a:t>9/28/2021</a:t>
            </a:fld>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973324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685800" rtl="0" eaLnBrk="1" latinLnBrk="0"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06D115-7526-4454-B115-43BF6F97E3F5}" type="datetimeFigureOut">
              <a:rPr lang="en-US" smtClean="0"/>
              <a:t>9/28/2021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7A194F-7BA2-439D-AE87-7A2C596B2195}" type="slidenum">
              <a:rPr lang="en-US" smtClean="0"/>
              <a:t>‹#›</a:t>
            </a:fld>
            <a:endParaRPr lang="en-US" dirty="0"/>
          </a:p>
        </p:txBody>
      </p:sp>
    </p:spTree>
    <p:extLst>
      <p:ext uri="{BB962C8B-B14F-4D97-AF65-F5344CB8AC3E}">
        <p14:creationId xmlns:p14="http://schemas.microsoft.com/office/powerpoint/2010/main" val="76239200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865763"/>
            <a:ext cx="9144000" cy="923925"/>
          </a:xfrm>
          <a:prstGeom prst="rect">
            <a:avLst/>
          </a:prstGeom>
        </p:spPr>
      </p:pic>
      <p:pic>
        <p:nvPicPr>
          <p:cNvPr id="10" name="TopBa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461462" y="6615087"/>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r>
              <a:rPr lang="en-US" sz="1000" b="0" dirty="0" smtClean="0">
                <a:latin typeface="Arial" panose="020B0604020202020204" pitchFamily="34" charset="0"/>
                <a:cs typeface="Arial" panose="020B0604020202020204" pitchFamily="34" charset="0"/>
              </a:rPr>
              <a:t>SEP</a:t>
            </a:r>
            <a:r>
              <a:rPr lang="en-US" sz="1000" dirty="0" smtClean="0">
                <a:latin typeface="Arial" panose="020B0604020202020204" pitchFamily="34" charset="0"/>
                <a:cs typeface="Arial" panose="020B0604020202020204" pitchFamily="34" charset="0"/>
              </a:rPr>
              <a:t>21</a:t>
            </a:r>
          </a:p>
          <a:p>
            <a:pPr algn="r"/>
            <a:endParaRPr lang="en-US" sz="1000" b="1" dirty="0"/>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2" name="TextBox 11"/>
          <p:cNvSpPr txBox="1"/>
          <p:nvPr userDrawn="1"/>
        </p:nvSpPr>
        <p:spPr>
          <a:xfrm>
            <a:off x="3657600" y="6549913"/>
            <a:ext cx="864521"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1200" b="1" smtClean="0">
                <a:latin typeface="Arial" panose="020B0604020202020204" pitchFamily="34" charset="0"/>
                <a:cs typeface="Arial" panose="020B0604020202020204" pitchFamily="34" charset="0"/>
              </a:rPr>
              <a:pPr algn="ctr"/>
              <a:t>‹#›</a:t>
            </a:fld>
            <a:r>
              <a:rPr lang="en-US" sz="1200" b="1" dirty="0" smtClean="0">
                <a:latin typeface="Arial" panose="020B0604020202020204" pitchFamily="34" charset="0"/>
                <a:cs typeface="Arial" panose="020B0604020202020204" pitchFamily="34" charset="0"/>
              </a:rPr>
              <a:t> of 7</a:t>
            </a:r>
            <a:endParaRPr lang="en-US" sz="1200" b="1" dirty="0">
              <a:latin typeface="Arial" panose="020B0604020202020204" pitchFamily="34" charset="0"/>
              <a:cs typeface="Arial" panose="020B0604020202020204" pitchFamily="34" charset="0"/>
            </a:endParaRPr>
          </a:p>
        </p:txBody>
      </p:sp>
      <p:sp>
        <p:nvSpPr>
          <p:cNvPr id="15" name="Rectangle 14"/>
          <p:cNvSpPr/>
          <p:nvPr userDrawn="1"/>
        </p:nvSpPr>
        <p:spPr>
          <a:xfrm>
            <a:off x="0" y="6574244"/>
            <a:ext cx="3749040" cy="215444"/>
          </a:xfrm>
          <a:prstGeom prst="rect">
            <a:avLst/>
          </a:prstGeom>
        </p:spPr>
        <p:txBody>
          <a:bodyPr wrap="square">
            <a:spAutoFit/>
          </a:bodyPr>
          <a:lstStyle/>
          <a:p>
            <a:pPr algn="l" defTabSz="457200" fontAlgn="base">
              <a:spcBef>
                <a:spcPct val="0"/>
              </a:spcBef>
              <a:spcAft>
                <a:spcPct val="0"/>
              </a:spcAft>
            </a:pPr>
            <a:r>
              <a:rPr lang="en-US" sz="800" dirty="0" smtClean="0">
                <a:solidFill>
                  <a:prstClr val="black"/>
                </a:solidFill>
                <a:latin typeface="Arial" charset="0"/>
                <a:cs typeface="Arial" charset="0"/>
              </a:rPr>
              <a:t>Ms. Tina Smith/ (254) 553-3341/</a:t>
            </a:r>
            <a:r>
              <a:rPr lang="en-US" sz="800" baseline="0" dirty="0" smtClean="0">
                <a:solidFill>
                  <a:prstClr val="black"/>
                </a:solidFill>
                <a:latin typeface="Arial" charset="0"/>
                <a:cs typeface="Arial" charset="0"/>
              </a:rPr>
              <a:t> usarmy.hood.imcom-fmwrc.mbx.slo@mail.mil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286108432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4" name="Rectangle 63"/>
          <p:cNvSpPr/>
          <p:nvPr userDrawn="1"/>
        </p:nvSpPr>
        <p:spPr>
          <a:xfrm>
            <a:off x="0" y="6660630"/>
            <a:ext cx="9144000" cy="197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solidFill>
                <a:prstClr val="white"/>
              </a:solidFill>
            </a:endParaRPr>
          </a:p>
        </p:txBody>
      </p:sp>
      <p:sp>
        <p:nvSpPr>
          <p:cNvPr id="67" name="Rectangle 66"/>
          <p:cNvSpPr/>
          <p:nvPr userDrawn="1"/>
        </p:nvSpPr>
        <p:spPr>
          <a:xfrm>
            <a:off x="0" y="0"/>
            <a:ext cx="91440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solidFill>
                <a:prstClr val="white"/>
              </a:solidFill>
            </a:endParaRPr>
          </a:p>
        </p:txBody>
      </p:sp>
      <p:sp>
        <p:nvSpPr>
          <p:cNvPr id="68" name="Rectangle 67"/>
          <p:cNvSpPr/>
          <p:nvPr userDrawn="1"/>
        </p:nvSpPr>
        <p:spPr>
          <a:xfrm>
            <a:off x="0" y="6628332"/>
            <a:ext cx="9144000" cy="46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b="1">
              <a:solidFill>
                <a:prstClr val="white"/>
              </a:solidFill>
            </a:endParaRPr>
          </a:p>
        </p:txBody>
      </p:sp>
      <p:pic>
        <p:nvPicPr>
          <p:cNvPr id="69" name="Picture 68" descr="ACU Pattern.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rot="5400000">
            <a:off x="5867400" y="-2667000"/>
            <a:ext cx="609600" cy="5943600"/>
          </a:xfrm>
          <a:prstGeom prst="rect">
            <a:avLst/>
          </a:prstGeom>
        </p:spPr>
      </p:pic>
      <p:sp>
        <p:nvSpPr>
          <p:cNvPr id="70" name="Rectangle 69"/>
          <p:cNvSpPr/>
          <p:nvPr userDrawn="1"/>
        </p:nvSpPr>
        <p:spPr>
          <a:xfrm>
            <a:off x="0" y="609600"/>
            <a:ext cx="9144000" cy="46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60">
              <a:solidFill>
                <a:prstClr val="white"/>
              </a:solidFill>
            </a:endParaRPr>
          </a:p>
        </p:txBody>
      </p:sp>
      <p:sp>
        <p:nvSpPr>
          <p:cNvPr id="71" name="TextBox 70"/>
          <p:cNvSpPr txBox="1"/>
          <p:nvPr userDrawn="1"/>
        </p:nvSpPr>
        <p:spPr>
          <a:xfrm>
            <a:off x="3458980" y="6672193"/>
            <a:ext cx="2209800" cy="170175"/>
          </a:xfrm>
          <a:prstGeom prst="rect">
            <a:avLst/>
          </a:prstGeom>
          <a:noFill/>
        </p:spPr>
        <p:txBody>
          <a:bodyPr wrap="square">
            <a:spAutoFit/>
          </a:bodyPr>
          <a:lstStyle/>
          <a:p>
            <a:pPr algn="ctr">
              <a:defRPr/>
            </a:pPr>
            <a:r>
              <a:rPr lang="en-US" sz="506" b="1">
                <a:solidFill>
                  <a:srgbClr val="00B050"/>
                </a:solidFill>
                <a:effectLst>
                  <a:glow rad="101600">
                    <a:prstClr val="black">
                      <a:alpha val="60000"/>
                    </a:prstClr>
                  </a:glow>
                </a:effectLst>
                <a:cs typeface="Arial" pitchFamily="34" charset="0"/>
              </a:rPr>
              <a:t>UNCLASSIFIED</a:t>
            </a:r>
          </a:p>
        </p:txBody>
      </p:sp>
      <p:sp>
        <p:nvSpPr>
          <p:cNvPr id="72" name="TextBox 71"/>
          <p:cNvSpPr txBox="1"/>
          <p:nvPr userDrawn="1"/>
        </p:nvSpPr>
        <p:spPr>
          <a:xfrm>
            <a:off x="8788620" y="6642215"/>
            <a:ext cx="730642" cy="157287"/>
          </a:xfrm>
          <a:prstGeom prst="rect">
            <a:avLst/>
          </a:prstGeom>
          <a:noFill/>
        </p:spPr>
        <p:txBody>
          <a:bodyPr wrap="square" rtlCol="0">
            <a:spAutoFit/>
          </a:bodyPr>
          <a:lstStyle/>
          <a:p>
            <a:fld id="{E62D3CCD-C7A0-4A93-9830-7B286B7D4AE9}" type="slidenum">
              <a:rPr lang="en-US" sz="422" b="1">
                <a:solidFill>
                  <a:prstClr val="white"/>
                </a:solidFill>
                <a:cs typeface="Arial" panose="020B0604020202020204" pitchFamily="34" charset="0"/>
              </a:rPr>
              <a:pPr/>
              <a:t>‹#›</a:t>
            </a:fld>
            <a:endParaRPr lang="en-US" sz="422" b="1">
              <a:solidFill>
                <a:prstClr val="white"/>
              </a:solidFill>
              <a:cs typeface="Arial" panose="020B0604020202020204" pitchFamily="34" charset="0"/>
            </a:endParaRPr>
          </a:p>
        </p:txBody>
      </p:sp>
      <p:sp>
        <p:nvSpPr>
          <p:cNvPr id="73" name="TextBox 72"/>
          <p:cNvSpPr txBox="1"/>
          <p:nvPr userDrawn="1"/>
        </p:nvSpPr>
        <p:spPr>
          <a:xfrm>
            <a:off x="430361" y="86954"/>
            <a:ext cx="2312841" cy="274178"/>
          </a:xfrm>
          <a:prstGeom prst="rect">
            <a:avLst/>
          </a:prstGeom>
          <a:noFill/>
          <a:ln>
            <a:noFill/>
          </a:ln>
        </p:spPr>
        <p:txBody>
          <a:bodyPr wrap="square">
            <a:spAutoFit/>
          </a:bodyPr>
          <a:lstStyle/>
          <a:p>
            <a:pPr algn="ctr">
              <a:defRPr/>
            </a:pPr>
            <a:r>
              <a:rPr lang="en-US" sz="591" b="1">
                <a:solidFill>
                  <a:srgbClr val="FFCF01"/>
                </a:solidFill>
                <a:latin typeface="Arial Black" pitchFamily="34" charset="0"/>
                <a:cs typeface="Arial" pitchFamily="34" charset="0"/>
                <a:sym typeface="Arial"/>
              </a:rPr>
              <a:t>1st Medical Brigade</a:t>
            </a:r>
          </a:p>
          <a:p>
            <a:pPr algn="ctr">
              <a:defRPr/>
            </a:pPr>
            <a:r>
              <a:rPr lang="en-US" sz="591" b="1">
                <a:solidFill>
                  <a:prstClr val="white">
                    <a:lumMod val="75000"/>
                  </a:prstClr>
                </a:solidFill>
                <a:latin typeface="Arial Black" pitchFamily="34" charset="0"/>
                <a:cs typeface="Arial" pitchFamily="34" charset="0"/>
                <a:sym typeface="Arial"/>
              </a:rPr>
              <a:t>Silver Knights</a:t>
            </a:r>
            <a:endParaRPr lang="en-US" sz="506" b="1">
              <a:solidFill>
                <a:prstClr val="white">
                  <a:lumMod val="75000"/>
                </a:prstClr>
              </a:solidFill>
              <a:latin typeface="Arial Black" pitchFamily="34" charset="0"/>
              <a:cs typeface="Arial" pitchFamily="34" charset="0"/>
              <a:sym typeface="Arial"/>
            </a:endParaRPr>
          </a:p>
        </p:txBody>
      </p:sp>
      <p:pic>
        <p:nvPicPr>
          <p:cNvPr id="74" name="Picture 7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051" y="63939"/>
            <a:ext cx="324618" cy="481731"/>
          </a:xfrm>
          <a:prstGeom prst="rect">
            <a:avLst/>
          </a:prstGeom>
        </p:spPr>
      </p:pic>
      <p:pic>
        <p:nvPicPr>
          <p:cNvPr id="75" name="Picture 7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90069" y="-28936"/>
            <a:ext cx="481732" cy="629327"/>
          </a:xfrm>
          <a:prstGeom prst="rect">
            <a:avLst/>
          </a:prstGeom>
        </p:spPr>
      </p:pic>
      <p:sp>
        <p:nvSpPr>
          <p:cNvPr id="76" name="TextBox 75"/>
          <p:cNvSpPr txBox="1"/>
          <p:nvPr userDrawn="1"/>
        </p:nvSpPr>
        <p:spPr>
          <a:xfrm>
            <a:off x="3458980" y="1045"/>
            <a:ext cx="2209800" cy="170175"/>
          </a:xfrm>
          <a:prstGeom prst="rect">
            <a:avLst/>
          </a:prstGeom>
          <a:noFill/>
        </p:spPr>
        <p:txBody>
          <a:bodyPr wrap="square">
            <a:spAutoFit/>
          </a:bodyPr>
          <a:lstStyle/>
          <a:p>
            <a:pPr algn="ctr">
              <a:defRPr/>
            </a:pPr>
            <a:r>
              <a:rPr lang="en-US" sz="506" b="1">
                <a:solidFill>
                  <a:srgbClr val="00B050"/>
                </a:solidFill>
                <a:effectLst>
                  <a:glow rad="101600">
                    <a:prstClr val="black">
                      <a:alpha val="60000"/>
                    </a:prstClr>
                  </a:glow>
                </a:effectLst>
                <a:cs typeface="Arial" pitchFamily="34" charset="0"/>
              </a:rPr>
              <a:t>UNCLASSIFIED</a:t>
            </a:r>
          </a:p>
        </p:txBody>
      </p:sp>
    </p:spTree>
    <p:extLst>
      <p:ext uri="{BB962C8B-B14F-4D97-AF65-F5344CB8AC3E}">
        <p14:creationId xmlns:p14="http://schemas.microsoft.com/office/powerpoint/2010/main" val="1616938402"/>
      </p:ext>
    </p:extLst>
  </p:cSld>
  <p:clrMap bg1="lt1" tx1="dk1" bg2="lt2" tx2="dk2" accent1="accent1" accent2="accent2" accent3="accent3" accent4="accent4" accent5="accent5" accent6="accent6" hlink="hlink" folHlink="folHlink"/>
  <p:sldLayoutIdLst>
    <p:sldLayoutId id="2147483836" r:id="rId1"/>
  </p:sldLayoutIdLst>
  <p:txStyles>
    <p:titleStyle>
      <a:lvl1pPr algn="ctr" defTabSz="514325" rtl="0" eaLnBrk="1" latinLnBrk="0" hangingPunct="1">
        <a:lnSpc>
          <a:spcPct val="90000"/>
        </a:lnSpc>
        <a:spcBef>
          <a:spcPct val="0"/>
        </a:spcBef>
        <a:buNone/>
        <a:defRPr sz="2025" kern="1200">
          <a:solidFill>
            <a:schemeClr val="tx1"/>
          </a:solidFill>
          <a:latin typeface="Arial" panose="020B0604020202020204" pitchFamily="34" charset="0"/>
          <a:ea typeface="+mj-ea"/>
          <a:cs typeface="Arial" panose="020B0604020202020204" pitchFamily="34" charset="0"/>
        </a:defRPr>
      </a:lvl1pPr>
    </p:titleStyle>
    <p:body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tx1"/>
          </a:solidFill>
          <a:latin typeface="Arial" panose="020B0604020202020204" pitchFamily="34" charset="0"/>
          <a:ea typeface="+mn-ea"/>
          <a:cs typeface="Arial" panose="020B0604020202020204" pitchFamily="34" charset="0"/>
        </a:defRPr>
      </a:lvl1pPr>
      <a:lvl2pPr marL="385744" indent="-128582" algn="l" defTabSz="514325" rtl="0" eaLnBrk="1" latinLnBrk="0" hangingPunct="1">
        <a:lnSpc>
          <a:spcPct val="9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05" indent="-128582" algn="l" defTabSz="514325"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31"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392"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79"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25" rtl="0" eaLnBrk="1" latinLnBrk="0" hangingPunct="1">
        <a:defRPr sz="1013" kern="1200">
          <a:solidFill>
            <a:schemeClr val="tx1"/>
          </a:solidFill>
          <a:latin typeface="+mn-lt"/>
          <a:ea typeface="+mn-ea"/>
          <a:cs typeface="+mn-cs"/>
        </a:defRPr>
      </a:lvl1pPr>
      <a:lvl2pPr marL="257163"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3"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8" algn="l" defTabSz="514325"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3"/>
          <p:cNvSpPr>
            <a:spLocks noGrp="1" noChangeArrowheads="1"/>
          </p:cNvSpPr>
          <p:nvPr>
            <p:ph type="body" idx="1"/>
          </p:nvPr>
        </p:nvSpPr>
        <p:spPr bwMode="auto">
          <a:xfrm>
            <a:off x="228600" y="1066800"/>
            <a:ext cx="8610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229600" y="6588125"/>
            <a:ext cx="914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1" i="1">
                <a:solidFill>
                  <a:srgbClr val="FFFFFF"/>
                </a:solidFill>
                <a:latin typeface="Arial" pitchFamily="34" charset="0"/>
                <a:cs typeface="+mn-cs"/>
              </a:defRPr>
            </a:lvl1pPr>
          </a:lstStyle>
          <a:p>
            <a:pPr fontAlgn="base">
              <a:spcBef>
                <a:spcPct val="0"/>
              </a:spcBef>
              <a:spcAft>
                <a:spcPct val="0"/>
              </a:spcAft>
              <a:defRPr/>
            </a:pPr>
            <a:fld id="{39A453D4-F43C-44A8-9F01-49B13B9DA3B7}" type="slidenum">
              <a:rPr lang="en-US"/>
              <a:pPr fontAlgn="base">
                <a:spcBef>
                  <a:spcPct val="0"/>
                </a:spcBef>
                <a:spcAft>
                  <a:spcPct val="0"/>
                </a:spcAft>
                <a:defRPr/>
              </a:pPr>
              <a:t>‹#›</a:t>
            </a:fld>
            <a:endParaRPr lang="en-US" dirty="0"/>
          </a:p>
        </p:txBody>
      </p:sp>
      <p:sp>
        <p:nvSpPr>
          <p:cNvPr id="2" name="Rectangle 2"/>
          <p:cNvSpPr>
            <a:spLocks noGrp="1" noChangeArrowheads="1"/>
          </p:cNvSpPr>
          <p:nvPr>
            <p:ph type="title"/>
          </p:nvPr>
        </p:nvSpPr>
        <p:spPr bwMode="auto">
          <a:xfrm>
            <a:off x="1295400" y="-28136"/>
            <a:ext cx="6477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 name="Rectangle 12"/>
          <p:cNvSpPr/>
          <p:nvPr userDrawn="1"/>
        </p:nvSpPr>
        <p:spPr>
          <a:xfrm>
            <a:off x="0" y="6638932"/>
            <a:ext cx="9144000" cy="219075"/>
          </a:xfrm>
          <a:prstGeom prst="rect">
            <a:avLst/>
          </a:prstGeom>
          <a:solidFill>
            <a:srgbClr val="1799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900" b="1" i="1" dirty="0">
                <a:solidFill>
                  <a:prstClr val="white"/>
                </a:solidFill>
                <a:effectLst>
                  <a:outerShdw blurRad="38100" dist="38100" dir="2700000" algn="tl">
                    <a:srgbClr val="000000">
                      <a:alpha val="43137"/>
                    </a:srgbClr>
                  </a:outerShdw>
                </a:effectLst>
                <a:latin typeface=" Arial"/>
              </a:rPr>
              <a:t>Longknife Squadron </a:t>
            </a:r>
            <a:r>
              <a:rPr lang="en-US" sz="788" b="1" i="1" dirty="0">
                <a:solidFill>
                  <a:prstClr val="white"/>
                </a:solidFill>
                <a:effectLst>
                  <a:outerShdw blurRad="38100" dist="38100" dir="2700000" algn="tl">
                    <a:srgbClr val="000000">
                      <a:alpha val="43137"/>
                    </a:srgbClr>
                  </a:outerShdw>
                </a:effectLst>
                <a:latin typeface=" Arial"/>
              </a:rPr>
              <a:t>“OUT FRONT!”</a:t>
            </a:r>
          </a:p>
        </p:txBody>
      </p:sp>
      <p:sp>
        <p:nvSpPr>
          <p:cNvPr id="14" name="Slide Number Placeholder 5"/>
          <p:cNvSpPr txBox="1">
            <a:spLocks/>
          </p:cNvSpPr>
          <p:nvPr userDrawn="1"/>
        </p:nvSpPr>
        <p:spPr>
          <a:xfrm>
            <a:off x="7010400" y="6553206"/>
            <a:ext cx="2133600" cy="365125"/>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bg1"/>
                </a:solidFill>
                <a:latin typeface="Arial" charset="0"/>
                <a:ea typeface="+mn-ea"/>
                <a:cs typeface="+mn-cs"/>
              </a:defRPr>
            </a:lvl1pPr>
            <a:lvl2pPr marL="457200" algn="ctr" rtl="0" fontAlgn="base">
              <a:spcBef>
                <a:spcPct val="0"/>
              </a:spcBef>
              <a:spcAft>
                <a:spcPct val="0"/>
              </a:spcAft>
              <a:defRPr sz="2800" kern="1200">
                <a:solidFill>
                  <a:schemeClr val="tx1"/>
                </a:solidFill>
                <a:latin typeface="Arial" charset="0"/>
                <a:ea typeface="+mn-ea"/>
                <a:cs typeface="+mn-cs"/>
              </a:defRPr>
            </a:lvl2pPr>
            <a:lvl3pPr marL="914400" algn="ctr" rtl="0" fontAlgn="base">
              <a:spcBef>
                <a:spcPct val="0"/>
              </a:spcBef>
              <a:spcAft>
                <a:spcPct val="0"/>
              </a:spcAft>
              <a:defRPr sz="2800" kern="1200">
                <a:solidFill>
                  <a:schemeClr val="tx1"/>
                </a:solidFill>
                <a:latin typeface="Arial" charset="0"/>
                <a:ea typeface="+mn-ea"/>
                <a:cs typeface="+mn-cs"/>
              </a:defRPr>
            </a:lvl3pPr>
            <a:lvl4pPr marL="1371600" algn="ctr" rtl="0" fontAlgn="base">
              <a:spcBef>
                <a:spcPct val="0"/>
              </a:spcBef>
              <a:spcAft>
                <a:spcPct val="0"/>
              </a:spcAft>
              <a:defRPr sz="2800" kern="1200">
                <a:solidFill>
                  <a:schemeClr val="tx1"/>
                </a:solidFill>
                <a:latin typeface="Arial" charset="0"/>
                <a:ea typeface="+mn-ea"/>
                <a:cs typeface="+mn-cs"/>
              </a:defRPr>
            </a:lvl4pPr>
            <a:lvl5pPr marL="1828800" algn="ctr"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fontAlgn="auto">
              <a:spcBef>
                <a:spcPts val="0"/>
              </a:spcBef>
              <a:spcAft>
                <a:spcPts val="0"/>
              </a:spcAft>
            </a:pPr>
            <a:fld id="{81332A7A-8B2B-402D-9269-3EC8E38AB1BC}" type="slidenum">
              <a:rPr lang="en-US" sz="1050" b="1" i="1" smtClean="0">
                <a:solidFill>
                  <a:prstClr val="white"/>
                </a:solidFill>
                <a:latin typeface=" Arial"/>
              </a:rPr>
              <a:pPr fontAlgn="auto">
                <a:spcBef>
                  <a:spcPts val="0"/>
                </a:spcBef>
                <a:spcAft>
                  <a:spcPts val="0"/>
                </a:spcAft>
              </a:pPr>
              <a:t>‹#›</a:t>
            </a:fld>
            <a:endParaRPr lang="en-US" sz="1050" b="1" i="1" dirty="0">
              <a:solidFill>
                <a:prstClr val="white"/>
              </a:solidFill>
              <a:latin typeface=" Arial"/>
            </a:endParaRPr>
          </a:p>
        </p:txBody>
      </p:sp>
      <p:sp>
        <p:nvSpPr>
          <p:cNvPr id="16" name="TextBox 15"/>
          <p:cNvSpPr txBox="1"/>
          <p:nvPr userDrawn="1"/>
        </p:nvSpPr>
        <p:spPr>
          <a:xfrm>
            <a:off x="4042913" y="6598425"/>
            <a:ext cx="3352800" cy="300082"/>
          </a:xfrm>
          <a:prstGeom prst="rect">
            <a:avLst/>
          </a:prstGeom>
          <a:noFill/>
        </p:spPr>
        <p:txBody>
          <a:bodyPr wrap="square" rtlCol="0">
            <a:spAutoFit/>
          </a:bodyPr>
          <a:lstStyle/>
          <a:p>
            <a:r>
              <a:rPr lang="en-US" sz="1350" b="1" i="1" dirty="0">
                <a:solidFill>
                  <a:prstClr val="white"/>
                </a:solidFill>
                <a:effectLst>
                  <a:outerShdw blurRad="38100" dist="38100" dir="2700000" algn="tl">
                    <a:srgbClr val="000000">
                      <a:alpha val="43137"/>
                    </a:srgbClr>
                  </a:outerShdw>
                </a:effectLst>
                <a:latin typeface="Calibri"/>
              </a:rPr>
              <a:t>UNCLASSIFIED</a:t>
            </a:r>
          </a:p>
        </p:txBody>
      </p:sp>
      <p:pic>
        <p:nvPicPr>
          <p:cNvPr id="15" name="Picture 1"/>
          <p:cNvPicPr>
            <a:picLocks noChangeAspect="1" noChangeArrowheads="1"/>
          </p:cNvPicPr>
          <p:nvPr userDrawn="1"/>
        </p:nvPicPr>
        <p:blipFill>
          <a:blip r:embed="rId3" cstate="email"/>
          <a:stretch>
            <a:fillRect/>
          </a:stretch>
        </p:blipFill>
        <p:spPr bwMode="auto">
          <a:xfrm>
            <a:off x="41099" y="27432"/>
            <a:ext cx="1064741" cy="838200"/>
          </a:xfrm>
          <a:prstGeom prst="rect">
            <a:avLst/>
          </a:prstGeom>
          <a:noFill/>
          <a:ln>
            <a:noFill/>
          </a:ln>
        </p:spPr>
      </p:pic>
      <p:pic>
        <p:nvPicPr>
          <p:cNvPr id="17" name="Picture 16"/>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8277868" y="13981"/>
            <a:ext cx="866135" cy="837135"/>
          </a:xfrm>
          <a:prstGeom prst="rect">
            <a:avLst/>
          </a:prstGeom>
          <a:noFill/>
          <a:ln w="9525">
            <a:noFill/>
            <a:miter lim="800000"/>
            <a:headEnd/>
            <a:tailEnd/>
          </a:ln>
        </p:spPr>
      </p:pic>
    </p:spTree>
    <p:extLst>
      <p:ext uri="{BB962C8B-B14F-4D97-AF65-F5344CB8AC3E}">
        <p14:creationId xmlns:p14="http://schemas.microsoft.com/office/powerpoint/2010/main" val="4233314278"/>
      </p:ext>
    </p:extLst>
  </p:cSld>
  <p:clrMap bg1="lt1" tx1="dk1" bg2="lt2" tx2="dk2" accent1="accent1" accent2="accent2" accent3="accent3" accent4="accent4" accent5="accent5" accent6="accent6" hlink="hlink" folHlink="folHlink"/>
  <p:sldLayoutIdLst>
    <p:sldLayoutId id="2147483838" r:id="rId1"/>
  </p:sldLayoutIdLst>
  <p:hf hdr="0" ftr="0" dt="0"/>
  <p:txStyles>
    <p:titleStyle>
      <a:lvl1pPr algn="r" rtl="0" eaLnBrk="0" fontAlgn="base" hangingPunct="0">
        <a:spcBef>
          <a:spcPct val="0"/>
        </a:spcBef>
        <a:spcAft>
          <a:spcPct val="0"/>
        </a:spcAft>
        <a:defRPr sz="2400" b="1" i="0">
          <a:solidFill>
            <a:schemeClr val="bg1"/>
          </a:solidFill>
          <a:effectLst/>
          <a:latin typeface="+mj-lt"/>
          <a:ea typeface="+mj-ea"/>
          <a:cs typeface="+mj-cs"/>
        </a:defRPr>
      </a:lvl1pPr>
      <a:lvl2pPr algn="r" rtl="0" eaLnBrk="0" fontAlgn="base" hangingPunct="0">
        <a:spcBef>
          <a:spcPct val="0"/>
        </a:spcBef>
        <a:spcAft>
          <a:spcPct val="0"/>
        </a:spcAft>
        <a:defRPr sz="2700" b="1" i="1">
          <a:solidFill>
            <a:schemeClr val="bg1"/>
          </a:solidFill>
          <a:latin typeface="Arial" pitchFamily="34" charset="0"/>
        </a:defRPr>
      </a:lvl2pPr>
      <a:lvl3pPr algn="r" rtl="0" eaLnBrk="0" fontAlgn="base" hangingPunct="0">
        <a:spcBef>
          <a:spcPct val="0"/>
        </a:spcBef>
        <a:spcAft>
          <a:spcPct val="0"/>
        </a:spcAft>
        <a:defRPr sz="2700" b="1" i="1">
          <a:solidFill>
            <a:schemeClr val="bg1"/>
          </a:solidFill>
          <a:latin typeface="Arial" pitchFamily="34" charset="0"/>
        </a:defRPr>
      </a:lvl3pPr>
      <a:lvl4pPr algn="r" rtl="0" eaLnBrk="0" fontAlgn="base" hangingPunct="0">
        <a:spcBef>
          <a:spcPct val="0"/>
        </a:spcBef>
        <a:spcAft>
          <a:spcPct val="0"/>
        </a:spcAft>
        <a:defRPr sz="2700" b="1" i="1">
          <a:solidFill>
            <a:schemeClr val="bg1"/>
          </a:solidFill>
          <a:latin typeface="Arial" pitchFamily="34" charset="0"/>
        </a:defRPr>
      </a:lvl4pPr>
      <a:lvl5pPr algn="r" rtl="0" eaLnBrk="0" fontAlgn="base" hangingPunct="0">
        <a:spcBef>
          <a:spcPct val="0"/>
        </a:spcBef>
        <a:spcAft>
          <a:spcPct val="0"/>
        </a:spcAft>
        <a:defRPr sz="2700" b="1" i="1">
          <a:solidFill>
            <a:schemeClr val="bg1"/>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b="1">
          <a:solidFill>
            <a:schemeClr val="tx1"/>
          </a:solidFill>
          <a:latin typeface="+mn-lt"/>
        </a:defRPr>
      </a:lvl2pPr>
      <a:lvl3pPr marL="857250" indent="-171450" algn="l" rtl="0" eaLnBrk="0" fontAlgn="base" hangingPunct="0">
        <a:spcBef>
          <a:spcPct val="20000"/>
        </a:spcBef>
        <a:spcAft>
          <a:spcPct val="0"/>
        </a:spcAft>
        <a:buChar char="•"/>
        <a:defRPr sz="1500" b="1">
          <a:solidFill>
            <a:schemeClr val="tx1"/>
          </a:solidFill>
          <a:latin typeface="+mn-lt"/>
        </a:defRPr>
      </a:lvl3pPr>
      <a:lvl4pPr marL="1200150" indent="-171450" algn="l" rtl="0" eaLnBrk="0" fontAlgn="base" hangingPunct="0">
        <a:spcBef>
          <a:spcPct val="20000"/>
        </a:spcBef>
        <a:spcAft>
          <a:spcPct val="0"/>
        </a:spcAft>
        <a:buChar char="–"/>
        <a:defRPr b="1">
          <a:solidFill>
            <a:schemeClr val="tx1"/>
          </a:solidFill>
          <a:latin typeface="+mn-lt"/>
        </a:defRPr>
      </a:lvl4pPr>
      <a:lvl5pPr marL="1543050" indent="-171450" algn="l" rtl="0" eaLnBrk="0" fontAlgn="base" hangingPunct="0">
        <a:spcBef>
          <a:spcPct val="20000"/>
        </a:spcBef>
        <a:spcAft>
          <a:spcPct val="0"/>
        </a:spcAft>
        <a:buChar char="»"/>
        <a:defRPr b="1">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microsoft.com/office/2007/relationships/hdphoto" Target="../media/hdphoto3.wdp"/><Relationship Id="rId7" Type="http://schemas.openxmlformats.org/officeDocument/2006/relationships/diagramLayout" Target="../diagrams/layout5.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Data" Target="../diagrams/data5.xml"/><Relationship Id="rId5" Type="http://schemas.microsoft.com/office/2007/relationships/hdphoto" Target="../media/hdphoto2.wdp"/><Relationship Id="rId10" Type="http://schemas.microsoft.com/office/2007/relationships/diagramDrawing" Target="../diagrams/drawing5.xml"/><Relationship Id="rId4" Type="http://schemas.openxmlformats.org/officeDocument/2006/relationships/image" Target="../media/image10.png"/><Relationship Id="rId9" Type="http://schemas.openxmlformats.org/officeDocument/2006/relationships/diagramColors" Target="../diagrams/colors5.xml"/></Relationships>
</file>

<file path=ppt/slides/_rels/slide15.xml.rels><?xml version="1.0" encoding="UTF-8" standalone="yes"?>
<Relationships xmlns="http://schemas.openxmlformats.org/package/2006/relationships"><Relationship Id="rId8" Type="http://schemas.openxmlformats.org/officeDocument/2006/relationships/hyperlink" Target="https://www.careeronestop.org/Toolkit/Careers/work-values-matcher.aspx" TargetMode="External"/><Relationship Id="rId3" Type="http://schemas.openxmlformats.org/officeDocument/2006/relationships/image" Target="../media/image51.png"/><Relationship Id="rId7" Type="http://schemas.openxmlformats.org/officeDocument/2006/relationships/hyperlink" Target="https://www.careeronestop.org/toolkit/Skills/skills-matcher.aspx"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careeronestop.org/toolkit/careers/interest-assessment.aspx" TargetMode="External"/><Relationship Id="rId5" Type="http://schemas.openxmlformats.org/officeDocument/2006/relationships/hyperlink" Target="https://www.mynextmove.org/explore/ip" TargetMode="External"/><Relationship Id="rId4" Type="http://schemas.microsoft.com/office/2007/relationships/hdphoto" Target="../media/hdphoto3.wdp"/><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s://askjan.org/"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2.wdp"/><Relationship Id="rId7" Type="http://schemas.openxmlformats.org/officeDocument/2006/relationships/diagramColors" Target="../diagrams/colors6.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hyperlink" Target="https://webp.twc.state.tx.us/services/VRLookup/" TargetMode="External"/><Relationship Id="rId5" Type="http://schemas.microsoft.com/office/2007/relationships/hdphoto" Target="../media/hdphoto2.wdp"/><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M.Aguayo.CIV@MAIL.MIL"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80.jpe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84.JP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2.xml"/><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3.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9804" y="3517813"/>
            <a:ext cx="8710214" cy="969496"/>
          </a:xfrm>
        </p:spPr>
        <p:txBody>
          <a:bodyPr/>
          <a:lstStyle/>
          <a:p>
            <a:pPr algn="ctr"/>
            <a:r>
              <a:rPr lang="en-US" dirty="0" smtClean="0"/>
              <a:t>SCHOOLS COUNCIL MEETING </a:t>
            </a:r>
            <a:br>
              <a:rPr lang="en-US" dirty="0" smtClean="0"/>
            </a:br>
            <a:r>
              <a:rPr lang="en-US" dirty="0" smtClean="0"/>
              <a:t>16 SEPTEMBER 2021</a:t>
            </a:r>
            <a:endParaRPr lang="en-US" dirty="0"/>
          </a:p>
        </p:txBody>
      </p:sp>
      <p:sp>
        <p:nvSpPr>
          <p:cNvPr id="23" name="TextBox 22"/>
          <p:cNvSpPr txBox="1"/>
          <p:nvPr/>
        </p:nvSpPr>
        <p:spPr>
          <a:xfrm>
            <a:off x="4932107" y="5623825"/>
            <a:ext cx="2657413" cy="838691"/>
          </a:xfrm>
          <a:prstGeom prst="rect">
            <a:avLst/>
          </a:prstGeom>
          <a:noFill/>
        </p:spPr>
        <p:txBody>
          <a:bodyPr wrap="square" rtlCol="0">
            <a:spAutoFit/>
          </a:bodyPr>
          <a:lstStyle/>
          <a:p>
            <a:pPr algn="ctr"/>
            <a:r>
              <a:rPr lang="en-US" b="1" dirty="0" smtClean="0">
                <a:latin typeface="Arial" pitchFamily="34" charset="0"/>
                <a:cs typeface="Arial" pitchFamily="34" charset="0"/>
              </a:rPr>
              <a:t>Sheila R. Curtis</a:t>
            </a:r>
          </a:p>
          <a:p>
            <a:pPr algn="ctr">
              <a:spcBef>
                <a:spcPts val="300"/>
              </a:spcBef>
            </a:pPr>
            <a:r>
              <a:rPr lang="en-US" sz="1400" b="1" dirty="0" smtClean="0">
                <a:latin typeface="Arial" pitchFamily="34" charset="0"/>
                <a:cs typeface="Arial" pitchFamily="34" charset="0"/>
              </a:rPr>
              <a:t>Chief</a:t>
            </a:r>
          </a:p>
          <a:p>
            <a:pPr algn="ctr"/>
            <a:r>
              <a:rPr lang="en-US" sz="1400" b="1" dirty="0" smtClean="0">
                <a:latin typeface="Arial" pitchFamily="34" charset="0"/>
                <a:cs typeface="Arial" pitchFamily="34" charset="0"/>
              </a:rPr>
              <a:t>Child &amp; Youth Services</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69107458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Title 1"/>
          <p:cNvSpPr txBox="1">
            <a:spLocks/>
          </p:cNvSpPr>
          <p:nvPr/>
        </p:nvSpPr>
        <p:spPr>
          <a:xfrm>
            <a:off x="457200" y="1832928"/>
            <a:ext cx="8229600" cy="1143000"/>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rgbClr val="00206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Calibri"/>
                <a:ea typeface="+mj-ea"/>
                <a:cs typeface="+mj-cs"/>
              </a:rPr>
              <a:t>Contact the CYS School Liaison Office for more information.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Calibri"/>
                <a:ea typeface="+mj-ea"/>
                <a:cs typeface="+mj-cs"/>
              </a:rPr>
              <a:t>254-288-7946</a:t>
            </a:r>
            <a:endParaRPr kumimoji="0" lang="en-US" sz="4400" b="0" i="0" u="none" strike="noStrike" kern="1200" cap="none" spc="0" normalizeH="0" baseline="0" noProof="0" dirty="0">
              <a:ln>
                <a:noFill/>
              </a:ln>
              <a:solidFill>
                <a:srgbClr val="002060"/>
              </a:solidFill>
              <a:effectLst/>
              <a:uLnTx/>
              <a:uFillTx/>
              <a:latin typeface="Calibri"/>
              <a:ea typeface="+mj-ea"/>
              <a:cs typeface="+mj-cs"/>
            </a:endParaRPr>
          </a:p>
        </p:txBody>
      </p:sp>
    </p:spTree>
    <p:extLst>
      <p:ext uri="{BB962C8B-B14F-4D97-AF65-F5344CB8AC3E}">
        <p14:creationId xmlns:p14="http://schemas.microsoft.com/office/powerpoint/2010/main" val="3652248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title Vocational Rehabilitation">
            <a:extLst>
              <a:ext uri="{FF2B5EF4-FFF2-40B4-BE49-F238E27FC236}">
                <a16:creationId xmlns:a16="http://schemas.microsoft.com/office/drawing/2014/main" id="{D0AAECE2-B2D7-4D6B-8BA1-45477CE936BE}"/>
              </a:ext>
              <a:ext uri="{C183D7F6-B498-43B3-948B-1728B52AA6E4}">
                <adec:decorative xmlns="" xmlns:adec="http://schemas.microsoft.com/office/drawing/2017/decorative" val="0"/>
              </a:ext>
            </a:extLst>
          </p:cNvPr>
          <p:cNvSpPr>
            <a:spLocks noGrp="1"/>
          </p:cNvSpPr>
          <p:nvPr>
            <p:ph type="ctrTitle"/>
          </p:nvPr>
        </p:nvSpPr>
        <p:spPr>
          <a:xfrm>
            <a:off x="788670" y="1931418"/>
            <a:ext cx="7475220" cy="2229101"/>
          </a:xfrm>
        </p:spPr>
        <p:txBody>
          <a:bodyPr/>
          <a:lstStyle/>
          <a:p>
            <a:r>
              <a:rPr lang="en-US" sz="6000" dirty="0"/>
              <a:t>Vocational Rehabilitation (VR)</a:t>
            </a:r>
          </a:p>
        </p:txBody>
      </p:sp>
      <p:sp>
        <p:nvSpPr>
          <p:cNvPr id="3" name="Subtitle 2" descr="The subtitle Transition Services">
            <a:extLst>
              <a:ext uri="{FF2B5EF4-FFF2-40B4-BE49-F238E27FC236}">
                <a16:creationId xmlns:a16="http://schemas.microsoft.com/office/drawing/2014/main" id="{E63D3D1D-99CF-4572-9B69-07B2047C3F06}"/>
              </a:ext>
            </a:extLst>
          </p:cNvPr>
          <p:cNvSpPr>
            <a:spLocks noGrp="1"/>
          </p:cNvSpPr>
          <p:nvPr>
            <p:ph type="subTitle" idx="1"/>
          </p:nvPr>
        </p:nvSpPr>
        <p:spPr/>
        <p:txBody>
          <a:bodyPr>
            <a:normAutofit/>
          </a:bodyPr>
          <a:lstStyle/>
          <a:p>
            <a:r>
              <a:rPr lang="en-US" sz="2100" dirty="0"/>
              <a:t>Transition Services</a:t>
            </a:r>
          </a:p>
        </p:txBody>
      </p:sp>
      <p:pic>
        <p:nvPicPr>
          <p:cNvPr id="7" name="Picture 6" descr="Texas Workforce Commission and Texas Workforce Solutions Vocational Rehabilitation Services logos">
            <a:extLst>
              <a:ext uri="{FF2B5EF4-FFF2-40B4-BE49-F238E27FC236}">
                <a16:creationId xmlns:a16="http://schemas.microsoft.com/office/drawing/2014/main" id="{C81D8F60-078D-4BFE-955F-AEEC05997E73}"/>
              </a:ext>
            </a:extLst>
          </p:cNvPr>
          <p:cNvPicPr>
            <a:picLocks noChangeAspect="1"/>
          </p:cNvPicPr>
          <p:nvPr/>
        </p:nvPicPr>
        <p:blipFill>
          <a:blip r:embed="rId2"/>
          <a:stretch>
            <a:fillRect/>
          </a:stretch>
        </p:blipFill>
        <p:spPr>
          <a:xfrm>
            <a:off x="1664581" y="4714088"/>
            <a:ext cx="5349251" cy="1139218"/>
          </a:xfrm>
          <a:prstGeom prst="rect">
            <a:avLst/>
          </a:prstGeom>
        </p:spPr>
      </p:pic>
    </p:spTree>
    <p:extLst>
      <p:ext uri="{BB962C8B-B14F-4D97-AF65-F5344CB8AC3E}">
        <p14:creationId xmlns:p14="http://schemas.microsoft.com/office/powerpoint/2010/main" val="356115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0"/>
            <a:ext cx="3486127" cy="51435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endParaRPr lang="en-US" sz="15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CD40401-87EF-4F8C-9822-8233078F8115}"/>
              </a:ext>
            </a:extLst>
          </p:cNvPr>
          <p:cNvSpPr>
            <a:spLocks noGrp="1"/>
          </p:cNvSpPr>
          <p:nvPr>
            <p:ph type="title"/>
          </p:nvPr>
        </p:nvSpPr>
        <p:spPr>
          <a:xfrm>
            <a:off x="482601" y="1339849"/>
            <a:ext cx="2764734" cy="4146551"/>
          </a:xfrm>
        </p:spPr>
        <p:txBody>
          <a:bodyPr>
            <a:normAutofit/>
          </a:bodyPr>
          <a:lstStyle/>
          <a:p>
            <a:pPr algn="r"/>
            <a:r>
              <a:rPr lang="en-US" sz="3600">
                <a:solidFill>
                  <a:srgbClr val="FFFFFF"/>
                </a:solidFill>
              </a:rPr>
              <a:t>Workforce Innovation and opportunity act (WIOA)</a:t>
            </a:r>
          </a:p>
        </p:txBody>
      </p:sp>
      <p:sp>
        <p:nvSpPr>
          <p:cNvPr id="3" name="Content Placeholder 2">
            <a:extLst>
              <a:ext uri="{FF2B5EF4-FFF2-40B4-BE49-F238E27FC236}">
                <a16:creationId xmlns:a16="http://schemas.microsoft.com/office/drawing/2014/main" id="{B117BD58-DC05-4C37-AD54-E942CAD8036D}"/>
              </a:ext>
            </a:extLst>
          </p:cNvPr>
          <p:cNvSpPr>
            <a:spLocks noGrp="1"/>
          </p:cNvSpPr>
          <p:nvPr>
            <p:ph idx="1"/>
          </p:nvPr>
        </p:nvSpPr>
        <p:spPr>
          <a:xfrm>
            <a:off x="3790336" y="1307076"/>
            <a:ext cx="4555850" cy="4179324"/>
          </a:xfrm>
        </p:spPr>
        <p:txBody>
          <a:bodyPr anchor="ctr">
            <a:normAutofit fontScale="62500" lnSpcReduction="20000"/>
          </a:bodyPr>
          <a:lstStyle/>
          <a:p>
            <a:pPr marL="0" indent="0">
              <a:buNone/>
            </a:pPr>
            <a:r>
              <a:rPr lang="en-US" sz="2400" dirty="0">
                <a:ea typeface="Calibri" panose="020F0502020204030204" pitchFamily="34" charset="0"/>
                <a:cs typeface="Times New Roman" panose="02020603050405020304" pitchFamily="18" charset="0"/>
              </a:rPr>
              <a:t>Many students with disabilities are leaving secondary school without competitive integrated employment or being enrolled in postsecondary education, and there is a need to support such students as they transition from school to post-secondary life.</a:t>
            </a:r>
          </a:p>
          <a:p>
            <a:pPr marL="0" indent="0">
              <a:buNone/>
            </a:pPr>
            <a:endParaRPr lang="en-US" sz="2400" dirty="0">
              <a:ea typeface="Calibri" panose="020F0502020204030204" pitchFamily="34" charset="0"/>
              <a:cs typeface="Times New Roman" panose="02020603050405020304" pitchFamily="18" charset="0"/>
            </a:endParaRPr>
          </a:p>
          <a:p>
            <a:pPr marL="0" indent="0">
              <a:buNone/>
            </a:pPr>
            <a:r>
              <a:rPr lang="en-US" sz="2400" dirty="0"/>
              <a:t>Title IV of  </a:t>
            </a:r>
            <a:r>
              <a:rPr lang="en-US" sz="2400" dirty="0">
                <a:ea typeface="Calibri" panose="020F0502020204030204" pitchFamily="34" charset="0"/>
                <a:cs typeface="Arial" panose="020B0604020202020204" pitchFamily="34" charset="0"/>
              </a:rPr>
              <a:t>WIOA </a:t>
            </a:r>
            <a:r>
              <a:rPr lang="en-US" sz="2400" dirty="0"/>
              <a:t>changes the way transition services are provided through Vocational Rehabilitation and </a:t>
            </a:r>
            <a:r>
              <a:rPr lang="en-US" sz="2400" dirty="0">
                <a:ea typeface="Calibri" panose="020F0502020204030204" pitchFamily="34" charset="0"/>
                <a:cs typeface="Arial" panose="020B0604020202020204" pitchFamily="34" charset="0"/>
              </a:rPr>
              <a:t>emphasizes transition and youth services throughout.</a:t>
            </a:r>
          </a:p>
          <a:p>
            <a:r>
              <a:rPr lang="en-US" sz="2175" dirty="0"/>
              <a:t>VR programs are required to spend 15% of their federal funding allocation on Pre-Employment Transition Services (Pre-ETS) to eligible and potentially eligible students with disabilities.</a:t>
            </a:r>
          </a:p>
          <a:p>
            <a:pPr marL="411480" lvl="2" indent="0">
              <a:buNone/>
            </a:pPr>
            <a:endParaRPr lang="en-US" sz="1725" dirty="0"/>
          </a:p>
          <a:p>
            <a:r>
              <a:rPr lang="en-US" sz="2175" dirty="0"/>
              <a:t>Pre-ETS are intended to provide exposure to the concepts and experiences related to building skills for work and independent living and are, therefore, more effective when started early.</a:t>
            </a:r>
          </a:p>
        </p:txBody>
      </p:sp>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306334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Rockwell" panose="02060603020205020403"/>
            </a:endParaRPr>
          </a:p>
        </p:txBody>
      </p:sp>
      <p:sp>
        <p:nvSpPr>
          <p:cNvPr id="3" name="Content Placeholder 2">
            <a:extLst>
              <a:ext uri="{FF2B5EF4-FFF2-40B4-BE49-F238E27FC236}">
                <a16:creationId xmlns:a16="http://schemas.microsoft.com/office/drawing/2014/main" id="{5934686C-E211-4DB5-B346-0D225CC1170C}"/>
              </a:ext>
            </a:extLst>
          </p:cNvPr>
          <p:cNvSpPr>
            <a:spLocks noGrp="1"/>
          </p:cNvSpPr>
          <p:nvPr>
            <p:ph idx="1"/>
          </p:nvPr>
        </p:nvSpPr>
        <p:spPr>
          <a:xfrm>
            <a:off x="802387" y="1131570"/>
            <a:ext cx="4364144" cy="4695092"/>
          </a:xfrm>
        </p:spPr>
        <p:txBody>
          <a:bodyPr anchor="ctr">
            <a:normAutofit fontScale="92500" lnSpcReduction="10000"/>
          </a:bodyPr>
          <a:lstStyle/>
          <a:p>
            <a:pPr marL="0" indent="0">
              <a:buNone/>
            </a:pPr>
            <a:endParaRPr lang="en-US" dirty="0"/>
          </a:p>
          <a:p>
            <a:r>
              <a:rPr lang="en-US" sz="1950" dirty="0"/>
              <a:t>Transition services are a subset of Vocational Rehabilitation services for students with a disability between the ages of 14 and 22.</a:t>
            </a:r>
          </a:p>
          <a:p>
            <a:r>
              <a:rPr lang="en-US" sz="1950" dirty="0"/>
              <a:t>Transition services are provided to help students move from high school to successful work and independent living. </a:t>
            </a:r>
          </a:p>
          <a:p>
            <a:r>
              <a:rPr lang="en-US" sz="1950" dirty="0"/>
              <a:t>Through partnerships with the schools, Vocational Rehabilitation provides transition services to students while they are attending high school so they will be prepared when they graduate. </a:t>
            </a:r>
          </a:p>
          <a:p>
            <a:r>
              <a:rPr lang="en-US" sz="1950" dirty="0"/>
              <a:t>After your student leaves high school, Vocational Rehabilitation services continue to be available to them, if necessary.</a:t>
            </a:r>
          </a:p>
          <a:p>
            <a:pPr marL="0" indent="0">
              <a:buNone/>
            </a:pPr>
            <a:endParaRPr lang="en-US" dirty="0"/>
          </a:p>
        </p:txBody>
      </p:sp>
      <p:sp>
        <p:nvSpPr>
          <p:cNvPr id="10" name="Rectangle 9">
            <a:extLst>
              <a:ext uri="{FF2B5EF4-FFF2-40B4-BE49-F238E27FC236}">
                <a16:creationId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90237" y="3398745"/>
            <a:ext cx="27432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 name="Group 11">
            <a:extLst>
              <a:ext uri="{FF2B5EF4-FFF2-40B4-BE49-F238E27FC236}">
                <a16:creationId xmlns:a16="http://schemas.microsoft.com/office/drawing/2014/main" id="{4BF9B298-BC35-4C0F-8301-5D63A1E6D2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144" y="2116928"/>
            <a:ext cx="2624148" cy="2624144"/>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2" name="Title 1">
            <a:extLst>
              <a:ext uri="{FF2B5EF4-FFF2-40B4-BE49-F238E27FC236}">
                <a16:creationId xmlns:a16="http://schemas.microsoft.com/office/drawing/2014/main" id="{9C875EE4-DDB3-4CEF-B6C7-2302370BD251}"/>
              </a:ext>
            </a:extLst>
          </p:cNvPr>
          <p:cNvSpPr>
            <a:spLocks noGrp="1"/>
          </p:cNvSpPr>
          <p:nvPr>
            <p:ph type="title"/>
          </p:nvPr>
        </p:nvSpPr>
        <p:spPr>
          <a:xfrm>
            <a:off x="6278976" y="2639897"/>
            <a:ext cx="1980485" cy="1578205"/>
          </a:xfrm>
          <a:noFill/>
        </p:spPr>
        <p:txBody>
          <a:bodyPr>
            <a:normAutofit/>
          </a:bodyPr>
          <a:lstStyle/>
          <a:p>
            <a:pPr algn="ctr"/>
            <a:r>
              <a:rPr lang="en-US" sz="3300" dirty="0">
                <a:solidFill>
                  <a:schemeClr val="bg1">
                    <a:shade val="97000"/>
                    <a:satMod val="150000"/>
                  </a:schemeClr>
                </a:solidFill>
              </a:rPr>
              <a:t>Transition services</a:t>
            </a:r>
          </a:p>
        </p:txBody>
      </p:sp>
    </p:spTree>
    <p:extLst>
      <p:ext uri="{BB962C8B-B14F-4D97-AF65-F5344CB8AC3E}">
        <p14:creationId xmlns:p14="http://schemas.microsoft.com/office/powerpoint/2010/main" val="136380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Rockwell" panose="02060603020205020403"/>
            </a:endParaRPr>
          </a:p>
        </p:txBody>
      </p:sp>
      <p:sp>
        <p:nvSpPr>
          <p:cNvPr id="26" name="Oval 25">
            <a:extLst>
              <a:ext uri="{FF2B5EF4-FFF2-40B4-BE49-F238E27FC236}">
                <a16:creationId xmlns:a16="http://schemas.microsoft.com/office/drawing/2014/main" id="{059D8741-EAD6-41B1-A882-70D70FC358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776" y="2116927"/>
            <a:ext cx="2624148" cy="2624144"/>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8" name="Oval 27">
            <a:extLst>
              <a:ext uri="{FF2B5EF4-FFF2-40B4-BE49-F238E27FC236}">
                <a16:creationId xmlns:a16="http://schemas.microsoft.com/office/drawing/2014/main" id="{45444F36-3103-4D11-A25F-C054D4606D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00" y="2255750"/>
            <a:ext cx="2346500" cy="2346497"/>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2" name="Title 1">
            <a:extLst>
              <a:ext uri="{FF2B5EF4-FFF2-40B4-BE49-F238E27FC236}">
                <a16:creationId xmlns:a16="http://schemas.microsoft.com/office/drawing/2014/main" id="{0AD4EBDD-7AB2-421F-86EA-E0B32DB7642F}"/>
              </a:ext>
            </a:extLst>
          </p:cNvPr>
          <p:cNvSpPr>
            <a:spLocks noGrp="1"/>
          </p:cNvSpPr>
          <p:nvPr>
            <p:ph type="title"/>
          </p:nvPr>
        </p:nvSpPr>
        <p:spPr>
          <a:xfrm>
            <a:off x="1117609" y="2639897"/>
            <a:ext cx="1980485" cy="1578205"/>
          </a:xfrm>
          <a:noFill/>
        </p:spPr>
        <p:txBody>
          <a:bodyPr>
            <a:normAutofit/>
          </a:bodyPr>
          <a:lstStyle/>
          <a:p>
            <a:pPr algn="ctr"/>
            <a:r>
              <a:rPr lang="en-US" sz="2250">
                <a:solidFill>
                  <a:srgbClr val="FFFFFF"/>
                </a:solidFill>
              </a:rPr>
              <a:t>Services provided in Transition</a:t>
            </a:r>
          </a:p>
        </p:txBody>
      </p:sp>
      <p:sp>
        <p:nvSpPr>
          <p:cNvPr id="30" name="Rectangle 29">
            <a:extLst>
              <a:ext uri="{FF2B5EF4-FFF2-40B4-BE49-F238E27FC236}">
                <a16:creationId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26708" y="3398745"/>
            <a:ext cx="27432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 name="Content Placeholder 2">
            <a:extLst>
              <a:ext uri="{FF2B5EF4-FFF2-40B4-BE49-F238E27FC236}">
                <a16:creationId xmlns:a16="http://schemas.microsoft.com/office/drawing/2014/main" id="{35DA0D7E-8A4E-42BC-8990-F6C9EEE82FEF}"/>
              </a:ext>
            </a:extLst>
          </p:cNvPr>
          <p:cNvGraphicFramePr>
            <a:graphicFrameLocks noGrp="1"/>
          </p:cNvGraphicFramePr>
          <p:nvPr>
            <p:ph idx="1"/>
            <p:extLst/>
          </p:nvPr>
        </p:nvGraphicFramePr>
        <p:xfrm>
          <a:off x="4561285" y="1401366"/>
          <a:ext cx="3856434" cy="40552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96570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0"/>
            <a:ext cx="3486127" cy="51435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endParaRPr lang="en-US" sz="15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62E5FC7-6613-4D02-8029-D4BD20D1A5E1}"/>
              </a:ext>
            </a:extLst>
          </p:cNvPr>
          <p:cNvSpPr>
            <a:spLocks noGrp="1"/>
          </p:cNvSpPr>
          <p:nvPr>
            <p:ph type="title"/>
          </p:nvPr>
        </p:nvSpPr>
        <p:spPr>
          <a:xfrm>
            <a:off x="482601" y="1339849"/>
            <a:ext cx="2764734" cy="4146551"/>
          </a:xfrm>
        </p:spPr>
        <p:txBody>
          <a:bodyPr>
            <a:normAutofit/>
          </a:bodyPr>
          <a:lstStyle/>
          <a:p>
            <a:pPr algn="r"/>
            <a:r>
              <a:rPr lang="en-US" sz="3600" dirty="0">
                <a:solidFill>
                  <a:srgbClr val="FFFFFF"/>
                </a:solidFill>
              </a:rPr>
              <a:t>Career Exploration Counseling</a:t>
            </a:r>
            <a:br>
              <a:rPr lang="en-US" sz="3600" dirty="0">
                <a:solidFill>
                  <a:srgbClr val="FFFFFF"/>
                </a:solidFill>
              </a:rPr>
            </a:br>
            <a:r>
              <a:rPr lang="en-US" sz="1800" dirty="0"/>
              <a:t>making informed choices about various job opportunities</a:t>
            </a:r>
            <a:endParaRPr lang="en-US" sz="3600" dirty="0">
              <a:solidFill>
                <a:srgbClr val="FFFFFF"/>
              </a:solidFill>
            </a:endParaRPr>
          </a:p>
        </p:txBody>
      </p:sp>
      <p:sp>
        <p:nvSpPr>
          <p:cNvPr id="3" name="Content Placeholder 2">
            <a:extLst>
              <a:ext uri="{FF2B5EF4-FFF2-40B4-BE49-F238E27FC236}">
                <a16:creationId xmlns:a16="http://schemas.microsoft.com/office/drawing/2014/main" id="{E73645EC-10C1-48AE-8057-50750BA29BE7}"/>
              </a:ext>
            </a:extLst>
          </p:cNvPr>
          <p:cNvSpPr>
            <a:spLocks noGrp="1"/>
          </p:cNvSpPr>
          <p:nvPr>
            <p:ph idx="1"/>
          </p:nvPr>
        </p:nvSpPr>
        <p:spPr>
          <a:xfrm>
            <a:off x="3790336" y="1307076"/>
            <a:ext cx="4555850" cy="4179324"/>
          </a:xfrm>
        </p:spPr>
        <p:txBody>
          <a:bodyPr anchor="ctr">
            <a:normAutofit lnSpcReduction="10000"/>
          </a:bodyPr>
          <a:lstStyle/>
          <a:p>
            <a:r>
              <a:rPr lang="en-US" dirty="0"/>
              <a:t>O*Net Online </a:t>
            </a:r>
            <a:r>
              <a:rPr lang="en-US" dirty="0">
                <a:hlinkClick r:id="rId5"/>
              </a:rPr>
              <a:t>Interest Profiler</a:t>
            </a:r>
            <a:r>
              <a:rPr lang="en-US" dirty="0"/>
              <a:t> has 60 questions about work activities to help you decide what kinds of careers you might want to explore by matching careers to your interests.</a:t>
            </a:r>
          </a:p>
          <a:p>
            <a:pPr lvl="1"/>
            <a:endParaRPr lang="en-US" dirty="0"/>
          </a:p>
          <a:p>
            <a:pPr lvl="1"/>
            <a:r>
              <a:rPr lang="en-US" dirty="0"/>
              <a:t>Realistic</a:t>
            </a:r>
          </a:p>
          <a:p>
            <a:pPr lvl="1"/>
            <a:r>
              <a:rPr lang="en-US" dirty="0"/>
              <a:t>Investigative</a:t>
            </a:r>
          </a:p>
          <a:p>
            <a:pPr lvl="1"/>
            <a:r>
              <a:rPr lang="en-US" dirty="0"/>
              <a:t>Artistic</a:t>
            </a:r>
          </a:p>
          <a:p>
            <a:endParaRPr lang="en-US" dirty="0"/>
          </a:p>
          <a:p>
            <a:r>
              <a:rPr lang="en-US" dirty="0"/>
              <a:t>Career One Stop:</a:t>
            </a:r>
          </a:p>
          <a:p>
            <a:pPr lvl="1"/>
            <a:r>
              <a:rPr lang="en-US" u="sng" dirty="0">
                <a:hlinkClick r:id="rId6"/>
              </a:rPr>
              <a:t>Career One Stop Interests Assessment</a:t>
            </a:r>
            <a:r>
              <a:rPr lang="en-US" dirty="0"/>
              <a:t> – 30 quick questions that matches your interests to careers.</a:t>
            </a:r>
          </a:p>
          <a:p>
            <a:pPr lvl="1"/>
            <a:r>
              <a:rPr lang="en-US" u="sng" dirty="0">
                <a:hlinkClick r:id="rId7"/>
              </a:rPr>
              <a:t>Career One Stop “Skills Matcher”</a:t>
            </a:r>
            <a:r>
              <a:rPr lang="en-US" dirty="0"/>
              <a:t> – This quiz asks what you like to do and what you are good at and matches you with careers.</a:t>
            </a:r>
          </a:p>
          <a:p>
            <a:pPr lvl="1"/>
            <a:r>
              <a:rPr lang="en-US" u="sng" dirty="0">
                <a:hlinkClick r:id="rId8"/>
              </a:rPr>
              <a:t>Career One Stop “Work Values Matcher”</a:t>
            </a:r>
            <a:r>
              <a:rPr lang="en-US" dirty="0"/>
              <a:t> – This quiz determines your beliefs about what is important to you.</a:t>
            </a:r>
          </a:p>
        </p:txBody>
      </p:sp>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9">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11" name="Content Placeholder 2">
            <a:extLst>
              <a:ext uri="{FF2B5EF4-FFF2-40B4-BE49-F238E27FC236}">
                <a16:creationId xmlns:a16="http://schemas.microsoft.com/office/drawing/2014/main" id="{72AACBF1-F30E-40CB-8EBB-67E27B0B9919}"/>
              </a:ext>
            </a:extLst>
          </p:cNvPr>
          <p:cNvSpPr txBox="1">
            <a:spLocks/>
          </p:cNvSpPr>
          <p:nvPr/>
        </p:nvSpPr>
        <p:spPr>
          <a:xfrm>
            <a:off x="5649434" y="2402366"/>
            <a:ext cx="2176015" cy="783895"/>
          </a:xfrm>
          <a:prstGeom prst="rect">
            <a:avLst/>
          </a:prstGeom>
        </p:spPr>
        <p:txBody>
          <a:bodyPr vert="horz" lIns="68580" tIns="34290" rIns="68580" bIns="3429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137160" defTabSz="685800">
              <a:spcBef>
                <a:spcPts val="300"/>
              </a:spcBef>
              <a:spcAft>
                <a:spcPts val="150"/>
              </a:spcAft>
              <a:buClr>
                <a:srgbClr val="D34817">
                  <a:lumMod val="75000"/>
                </a:srgbClr>
              </a:buClr>
            </a:pPr>
            <a:r>
              <a:rPr lang="en-US" sz="1350" dirty="0">
                <a:solidFill>
                  <a:prstClr val="black"/>
                </a:solidFill>
                <a:latin typeface="Rockwell" panose="02060603020205020403"/>
              </a:rPr>
              <a:t>Social</a:t>
            </a:r>
          </a:p>
          <a:p>
            <a:pPr marL="342900" lvl="1" indent="-137160" defTabSz="685800">
              <a:spcBef>
                <a:spcPts val="300"/>
              </a:spcBef>
              <a:spcAft>
                <a:spcPts val="150"/>
              </a:spcAft>
              <a:buClr>
                <a:srgbClr val="D34817">
                  <a:lumMod val="75000"/>
                </a:srgbClr>
              </a:buClr>
            </a:pPr>
            <a:r>
              <a:rPr lang="en-US" sz="1350" dirty="0">
                <a:solidFill>
                  <a:prstClr val="black"/>
                </a:solidFill>
                <a:latin typeface="Rockwell" panose="02060603020205020403"/>
              </a:rPr>
              <a:t>Enterprising</a:t>
            </a:r>
          </a:p>
          <a:p>
            <a:pPr marL="342900" lvl="1" indent="-137160" defTabSz="685800">
              <a:spcBef>
                <a:spcPts val="300"/>
              </a:spcBef>
              <a:spcAft>
                <a:spcPts val="150"/>
              </a:spcAft>
              <a:buClr>
                <a:srgbClr val="D34817">
                  <a:lumMod val="75000"/>
                </a:srgbClr>
              </a:buClr>
            </a:pPr>
            <a:r>
              <a:rPr lang="en-US" sz="1350" dirty="0">
                <a:solidFill>
                  <a:prstClr val="black"/>
                </a:solidFill>
                <a:latin typeface="Rockwell" panose="02060603020205020403"/>
              </a:rPr>
              <a:t>Conventional</a:t>
            </a:r>
          </a:p>
        </p:txBody>
      </p:sp>
    </p:spTree>
    <p:extLst>
      <p:ext uri="{BB962C8B-B14F-4D97-AF65-F5344CB8AC3E}">
        <p14:creationId xmlns:p14="http://schemas.microsoft.com/office/powerpoint/2010/main" val="388930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Rockwell" panose="02060603020205020403"/>
            </a:endParaRPr>
          </a:p>
        </p:txBody>
      </p:sp>
      <p:sp>
        <p:nvSpPr>
          <p:cNvPr id="3" name="Content Placeholder 2">
            <a:extLst>
              <a:ext uri="{FF2B5EF4-FFF2-40B4-BE49-F238E27FC236}">
                <a16:creationId xmlns:a16="http://schemas.microsoft.com/office/drawing/2014/main" id="{D4AAAAA8-1EFA-442A-A35F-2D600970E081}"/>
              </a:ext>
            </a:extLst>
          </p:cNvPr>
          <p:cNvSpPr>
            <a:spLocks noGrp="1"/>
          </p:cNvSpPr>
          <p:nvPr>
            <p:ph idx="1"/>
          </p:nvPr>
        </p:nvSpPr>
        <p:spPr>
          <a:xfrm>
            <a:off x="404623" y="1490927"/>
            <a:ext cx="4761908" cy="3876147"/>
          </a:xfrm>
        </p:spPr>
        <p:txBody>
          <a:bodyPr anchor="ctr">
            <a:normAutofit fontScale="92500"/>
          </a:bodyPr>
          <a:lstStyle/>
          <a:p>
            <a:r>
              <a:rPr lang="en-US" dirty="0"/>
              <a:t>A distinction between “hard skills” and “soft skills”</a:t>
            </a:r>
          </a:p>
          <a:p>
            <a:pPr lvl="1"/>
            <a:r>
              <a:rPr lang="en-US" dirty="0"/>
              <a:t>Hard skill – measurable, technical proficiency</a:t>
            </a:r>
          </a:p>
          <a:p>
            <a:pPr lvl="1"/>
            <a:r>
              <a:rPr lang="en-US" dirty="0"/>
              <a:t>Soft skill – ability to work well with others</a:t>
            </a:r>
          </a:p>
          <a:p>
            <a:r>
              <a:rPr lang="en-US" dirty="0"/>
              <a:t>Top 5 Soft Skills</a:t>
            </a:r>
          </a:p>
          <a:p>
            <a:pPr lvl="1"/>
            <a:r>
              <a:rPr lang="en-US" dirty="0"/>
              <a:t>Communication</a:t>
            </a:r>
          </a:p>
          <a:p>
            <a:pPr lvl="1"/>
            <a:r>
              <a:rPr lang="en-US" dirty="0"/>
              <a:t>Teamwork</a:t>
            </a:r>
          </a:p>
          <a:p>
            <a:pPr lvl="1"/>
            <a:r>
              <a:rPr lang="en-US" dirty="0"/>
              <a:t>Adaptability</a:t>
            </a:r>
          </a:p>
          <a:p>
            <a:r>
              <a:rPr lang="en-US" dirty="0"/>
              <a:t>Vocational Adjustment Training includes structured classes that teaches daily workplace routine and addresses individual vocational impediments. VAT helps develop competencies and essential skills necessary to function successfully on the job.</a:t>
            </a:r>
          </a:p>
          <a:p>
            <a:r>
              <a:rPr lang="en-US" dirty="0"/>
              <a:t>There are 9 different curriculums offered in VAT covering topics such as soft skill development, job search, money management, and disability disclosure.</a:t>
            </a:r>
          </a:p>
        </p:txBody>
      </p:sp>
      <p:sp>
        <p:nvSpPr>
          <p:cNvPr id="10" name="Rectangle 9">
            <a:extLst>
              <a:ext uri="{FF2B5EF4-FFF2-40B4-BE49-F238E27FC236}">
                <a16:creationId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90237" y="3398745"/>
            <a:ext cx="27432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 name="Group 11">
            <a:extLst>
              <a:ext uri="{FF2B5EF4-FFF2-40B4-BE49-F238E27FC236}">
                <a16:creationId xmlns:a16="http://schemas.microsoft.com/office/drawing/2014/main" id="{4BF9B298-BC35-4C0F-8301-5D63A1E6D2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144" y="2116928"/>
            <a:ext cx="2624148" cy="2624144"/>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2" name="Title 1">
            <a:extLst>
              <a:ext uri="{FF2B5EF4-FFF2-40B4-BE49-F238E27FC236}">
                <a16:creationId xmlns:a16="http://schemas.microsoft.com/office/drawing/2014/main" id="{9103FCC0-BFA1-4994-B147-6CA8D4FD1C74}"/>
              </a:ext>
            </a:extLst>
          </p:cNvPr>
          <p:cNvSpPr>
            <a:spLocks noGrp="1"/>
          </p:cNvSpPr>
          <p:nvPr>
            <p:ph type="title"/>
          </p:nvPr>
        </p:nvSpPr>
        <p:spPr>
          <a:xfrm>
            <a:off x="6278976" y="2639897"/>
            <a:ext cx="1980485" cy="1578205"/>
          </a:xfrm>
          <a:noFill/>
        </p:spPr>
        <p:txBody>
          <a:bodyPr>
            <a:normAutofit/>
          </a:bodyPr>
          <a:lstStyle/>
          <a:p>
            <a:pPr algn="ctr"/>
            <a:r>
              <a:rPr lang="en-US" sz="2400" dirty="0">
                <a:solidFill>
                  <a:schemeClr val="bg1">
                    <a:shade val="97000"/>
                    <a:satMod val="150000"/>
                  </a:schemeClr>
                </a:solidFill>
              </a:rPr>
              <a:t>Job Readiness training</a:t>
            </a:r>
            <a:r>
              <a:rPr lang="en-US" sz="2250" dirty="0">
                <a:solidFill>
                  <a:schemeClr val="bg1">
                    <a:shade val="97000"/>
                    <a:satMod val="150000"/>
                  </a:schemeClr>
                </a:solidFill>
              </a:rPr>
              <a:t/>
            </a:r>
            <a:br>
              <a:rPr lang="en-US" sz="2250" dirty="0">
                <a:solidFill>
                  <a:schemeClr val="bg1">
                    <a:shade val="97000"/>
                    <a:satMod val="150000"/>
                  </a:schemeClr>
                </a:solidFill>
              </a:rPr>
            </a:br>
            <a:r>
              <a:rPr lang="en-US" sz="1800" dirty="0"/>
              <a:t>develop social skills</a:t>
            </a:r>
            <a:endParaRPr lang="en-US" sz="2250" dirty="0">
              <a:solidFill>
                <a:schemeClr val="bg1">
                  <a:shade val="97000"/>
                  <a:satMod val="150000"/>
                </a:schemeClr>
              </a:solidFill>
            </a:endParaRPr>
          </a:p>
        </p:txBody>
      </p:sp>
      <p:sp>
        <p:nvSpPr>
          <p:cNvPr id="9" name="Content Placeholder 2">
            <a:extLst>
              <a:ext uri="{FF2B5EF4-FFF2-40B4-BE49-F238E27FC236}">
                <a16:creationId xmlns:a16="http://schemas.microsoft.com/office/drawing/2014/main" id="{8A11E9AF-4ED2-4C7E-89C7-01B6F5D4057C}"/>
              </a:ext>
            </a:extLst>
          </p:cNvPr>
          <p:cNvSpPr txBox="1">
            <a:spLocks/>
          </p:cNvSpPr>
          <p:nvPr/>
        </p:nvSpPr>
        <p:spPr>
          <a:xfrm>
            <a:off x="2215134" y="2518688"/>
            <a:ext cx="2140528" cy="677141"/>
          </a:xfrm>
          <a:prstGeom prst="rect">
            <a:avLst/>
          </a:prstGeom>
        </p:spPr>
        <p:txBody>
          <a:bodyPr vert="horz" lIns="68580" tIns="34290" rIns="68580" bIns="34290" rtlCol="0" anchor="ct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137160" defTabSz="685800">
              <a:spcBef>
                <a:spcPts val="300"/>
              </a:spcBef>
              <a:spcAft>
                <a:spcPts val="150"/>
              </a:spcAft>
              <a:buClr>
                <a:srgbClr val="D34817">
                  <a:lumMod val="75000"/>
                </a:srgbClr>
              </a:buClr>
            </a:pPr>
            <a:r>
              <a:rPr lang="en-US" sz="1350" dirty="0">
                <a:solidFill>
                  <a:prstClr val="black"/>
                </a:solidFill>
                <a:latin typeface="Rockwell" panose="02060603020205020403"/>
              </a:rPr>
              <a:t>Problem-Solving</a:t>
            </a:r>
          </a:p>
          <a:p>
            <a:pPr marL="342900" lvl="1" indent="-137160" defTabSz="685800">
              <a:spcBef>
                <a:spcPts val="300"/>
              </a:spcBef>
              <a:spcAft>
                <a:spcPts val="150"/>
              </a:spcAft>
              <a:buClr>
                <a:srgbClr val="D34817">
                  <a:lumMod val="75000"/>
                </a:srgbClr>
              </a:buClr>
            </a:pPr>
            <a:r>
              <a:rPr lang="en-US" sz="1350" dirty="0">
                <a:solidFill>
                  <a:prstClr val="black"/>
                </a:solidFill>
                <a:latin typeface="Rockwell" panose="02060603020205020403"/>
              </a:rPr>
              <a:t>Critical Thinking</a:t>
            </a:r>
          </a:p>
        </p:txBody>
      </p:sp>
    </p:spTree>
    <p:extLst>
      <p:ext uri="{BB962C8B-B14F-4D97-AF65-F5344CB8AC3E}">
        <p14:creationId xmlns:p14="http://schemas.microsoft.com/office/powerpoint/2010/main" val="1786601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1347181"/>
            <a:ext cx="818159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 name="Rectangle 11">
            <a:extLst>
              <a:ext uri="{FF2B5EF4-FFF2-40B4-BE49-F238E27FC236}">
                <a16:creationId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2" y="1473994"/>
            <a:ext cx="3862197" cy="392120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28B21FD6-A61C-4441-8A2B-C419CD3C9703}"/>
              </a:ext>
            </a:extLst>
          </p:cNvPr>
          <p:cNvSpPr>
            <a:spLocks noGrp="1"/>
          </p:cNvSpPr>
          <p:nvPr>
            <p:ph type="title"/>
          </p:nvPr>
        </p:nvSpPr>
        <p:spPr>
          <a:xfrm>
            <a:off x="965200" y="1956593"/>
            <a:ext cx="2895599" cy="2956009"/>
          </a:xfrm>
        </p:spPr>
        <p:txBody>
          <a:bodyPr>
            <a:normAutofit/>
          </a:bodyPr>
          <a:lstStyle/>
          <a:p>
            <a:r>
              <a:rPr lang="en-US" sz="4500" dirty="0"/>
              <a:t>Work-based Learning experience</a:t>
            </a:r>
            <a:br>
              <a:rPr lang="en-US" sz="4500" dirty="0"/>
            </a:br>
            <a:r>
              <a:rPr lang="en-US" sz="1800" dirty="0"/>
              <a:t>in-school, after school</a:t>
            </a:r>
            <a:br>
              <a:rPr lang="en-US" sz="1800" dirty="0"/>
            </a:br>
            <a:r>
              <a:rPr lang="en-US" sz="1800" dirty="0"/>
              <a:t>paid, unpaid, internships</a:t>
            </a:r>
            <a:endParaRPr lang="en-US" sz="4500" dirty="0"/>
          </a:p>
        </p:txBody>
      </p:sp>
      <p:sp>
        <p:nvSpPr>
          <p:cNvPr id="3" name="Content Placeholder 2">
            <a:extLst>
              <a:ext uri="{FF2B5EF4-FFF2-40B4-BE49-F238E27FC236}">
                <a16:creationId xmlns:a16="http://schemas.microsoft.com/office/drawing/2014/main" id="{FD9A7579-C284-4341-85EC-5DFB37FB7AA7}"/>
              </a:ext>
            </a:extLst>
          </p:cNvPr>
          <p:cNvSpPr>
            <a:spLocks noGrp="1"/>
          </p:cNvSpPr>
          <p:nvPr>
            <p:ph idx="1"/>
          </p:nvPr>
        </p:nvSpPr>
        <p:spPr>
          <a:xfrm>
            <a:off x="4572000" y="3211359"/>
            <a:ext cx="4102099" cy="2178386"/>
          </a:xfrm>
        </p:spPr>
        <p:txBody>
          <a:bodyPr anchor="ctr">
            <a:normAutofit/>
          </a:bodyPr>
          <a:lstStyle/>
          <a:p>
            <a:r>
              <a:rPr lang="en-US" dirty="0"/>
              <a:t>SEAL is a </a:t>
            </a:r>
            <a:r>
              <a:rPr lang="en-US" b="1" i="1" u="sng" dirty="0"/>
              <a:t>paid</a:t>
            </a:r>
            <a:r>
              <a:rPr lang="en-US" dirty="0"/>
              <a:t> work-based learning experience.</a:t>
            </a:r>
          </a:p>
          <a:p>
            <a:pPr lvl="1"/>
            <a:r>
              <a:rPr lang="en-US" dirty="0"/>
              <a:t>Students earn $9/hour paid by the Workforce Board, not the employer.</a:t>
            </a:r>
          </a:p>
          <a:p>
            <a:r>
              <a:rPr lang="en-US" dirty="0"/>
              <a:t>Program is seven weeks long</a:t>
            </a:r>
          </a:p>
          <a:p>
            <a:r>
              <a:rPr lang="en-US" dirty="0"/>
              <a:t>Students are matched with an employer based on their interests where possible</a:t>
            </a:r>
          </a:p>
          <a:p>
            <a:r>
              <a:rPr lang="en-US" dirty="0"/>
              <a:t>Students do not need to be VR customers</a:t>
            </a:r>
          </a:p>
        </p:txBody>
      </p:sp>
      <p:sp>
        <p:nvSpPr>
          <p:cNvPr id="14" name="Rectangle 13">
            <a:extLst>
              <a:ext uri="{FF2B5EF4-FFF2-40B4-BE49-F238E27FC236}">
                <a16:creationId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448497"/>
            <a:ext cx="818159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9" name="Title 1">
            <a:extLst>
              <a:ext uri="{FF2B5EF4-FFF2-40B4-BE49-F238E27FC236}">
                <a16:creationId xmlns:a16="http://schemas.microsoft.com/office/drawing/2014/main" id="{2543A1EF-5E14-43F1-A790-42C2580FAB7D}"/>
              </a:ext>
            </a:extLst>
          </p:cNvPr>
          <p:cNvSpPr txBox="1">
            <a:spLocks/>
          </p:cNvSpPr>
          <p:nvPr/>
        </p:nvSpPr>
        <p:spPr>
          <a:xfrm>
            <a:off x="4343399" y="2887123"/>
            <a:ext cx="4330701" cy="39486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defTabSz="685800"/>
            <a:r>
              <a:rPr lang="en-US" sz="2100" dirty="0">
                <a:latin typeface="Rockwell Condensed" panose="02060603050405020104"/>
              </a:rPr>
              <a:t>The Summer Earn and learn program</a:t>
            </a:r>
          </a:p>
        </p:txBody>
      </p:sp>
      <p:sp>
        <p:nvSpPr>
          <p:cNvPr id="13" name="Content Placeholder 2">
            <a:extLst>
              <a:ext uri="{FF2B5EF4-FFF2-40B4-BE49-F238E27FC236}">
                <a16:creationId xmlns:a16="http://schemas.microsoft.com/office/drawing/2014/main" id="{A5F0B06E-381F-4736-A0D5-5209420EBB4E}"/>
              </a:ext>
            </a:extLst>
          </p:cNvPr>
          <p:cNvSpPr txBox="1">
            <a:spLocks/>
          </p:cNvSpPr>
          <p:nvPr/>
        </p:nvSpPr>
        <p:spPr>
          <a:xfrm>
            <a:off x="4572000" y="1431775"/>
            <a:ext cx="4102099" cy="1475922"/>
          </a:xfrm>
          <a:prstGeom prst="rect">
            <a:avLst/>
          </a:prstGeom>
        </p:spPr>
        <p:txBody>
          <a:bodyPr vert="horz" lIns="68580" tIns="34290" rIns="68580" bIns="34290" rtlCol="0" anchor="ctr">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37160" indent="-137160" defTabSz="685800">
              <a:spcBef>
                <a:spcPts val="900"/>
              </a:spcBef>
              <a:buClr>
                <a:srgbClr val="D34817">
                  <a:lumMod val="75000"/>
                </a:srgbClr>
              </a:buClr>
            </a:pPr>
            <a:r>
              <a:rPr lang="en-US" sz="1500" dirty="0">
                <a:solidFill>
                  <a:prstClr val="black"/>
                </a:solidFill>
                <a:latin typeface="Rockwell" panose="02060603020205020403"/>
              </a:rPr>
              <a:t>“Builds the Resume” by providing students with disabilities critical hands-on, real world experience and transferable skill development.</a:t>
            </a:r>
          </a:p>
          <a:p>
            <a:pPr marL="137160" indent="-137160" defTabSz="685800">
              <a:spcBef>
                <a:spcPts val="900"/>
              </a:spcBef>
              <a:buClr>
                <a:srgbClr val="D34817">
                  <a:lumMod val="75000"/>
                </a:srgbClr>
              </a:buClr>
            </a:pPr>
            <a:r>
              <a:rPr lang="en-US" sz="1500" dirty="0">
                <a:solidFill>
                  <a:prstClr val="black"/>
                </a:solidFill>
                <a:latin typeface="Rockwell" panose="02060603020205020403"/>
              </a:rPr>
              <a:t>Work Experience Trainers are available to assist students with disabilities adjust to the workplace. </a:t>
            </a:r>
          </a:p>
        </p:txBody>
      </p:sp>
    </p:spTree>
    <p:extLst>
      <p:ext uri="{BB962C8B-B14F-4D97-AF65-F5344CB8AC3E}">
        <p14:creationId xmlns:p14="http://schemas.microsoft.com/office/powerpoint/2010/main" val="82422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Rockwell" panose="02060603020205020403"/>
            </a:endParaRPr>
          </a:p>
        </p:txBody>
      </p:sp>
      <p:sp>
        <p:nvSpPr>
          <p:cNvPr id="3" name="Content Placeholder 2">
            <a:extLst>
              <a:ext uri="{FF2B5EF4-FFF2-40B4-BE49-F238E27FC236}">
                <a16:creationId xmlns:a16="http://schemas.microsoft.com/office/drawing/2014/main" id="{30652559-64B2-4AD3-BFE8-0006E31C727F}"/>
              </a:ext>
            </a:extLst>
          </p:cNvPr>
          <p:cNvSpPr>
            <a:spLocks noGrp="1"/>
          </p:cNvSpPr>
          <p:nvPr>
            <p:ph idx="1"/>
          </p:nvPr>
        </p:nvSpPr>
        <p:spPr>
          <a:xfrm>
            <a:off x="802387" y="1490927"/>
            <a:ext cx="4364144" cy="3876147"/>
          </a:xfrm>
        </p:spPr>
        <p:txBody>
          <a:bodyPr anchor="ctr">
            <a:normAutofit/>
          </a:bodyPr>
          <a:lstStyle/>
          <a:p>
            <a:pPr fontAlgn="base"/>
            <a:r>
              <a:rPr lang="en-US" dirty="0"/>
              <a:t>The SEIE is a way for students who receive SSI to retain more of their cash benefit when working.​</a:t>
            </a:r>
          </a:p>
          <a:p>
            <a:pPr fontAlgn="base"/>
            <a:r>
              <a:rPr lang="en-US" dirty="0"/>
              <a:t> To qualify a student must meet all the following requirements:​</a:t>
            </a:r>
          </a:p>
          <a:p>
            <a:pPr lvl="1" fontAlgn="base"/>
            <a:r>
              <a:rPr lang="en-US" dirty="0"/>
              <a:t>Be under 22 years of age, ​</a:t>
            </a:r>
          </a:p>
          <a:p>
            <a:pPr lvl="1" fontAlgn="base"/>
            <a:r>
              <a:rPr lang="en-US" dirty="0"/>
              <a:t>Regularly attending school, ​</a:t>
            </a:r>
          </a:p>
          <a:p>
            <a:pPr lvl="1" fontAlgn="base"/>
            <a:r>
              <a:rPr lang="en-US" dirty="0"/>
              <a:t>Working, and​</a:t>
            </a:r>
          </a:p>
          <a:p>
            <a:pPr lvl="1" fontAlgn="base"/>
            <a:r>
              <a:rPr lang="en-US" dirty="0"/>
              <a:t>Receiving or be eligible for an SSI cash benefit</a:t>
            </a:r>
          </a:p>
          <a:p>
            <a:pPr fontAlgn="base"/>
            <a:r>
              <a:rPr lang="en-US" dirty="0"/>
              <a:t>For </a:t>
            </a:r>
            <a:r>
              <a:rPr lang="en-US" b="1" dirty="0"/>
              <a:t>2021</a:t>
            </a:r>
            <a:r>
              <a:rPr lang="en-US" dirty="0"/>
              <a:t>, the </a:t>
            </a:r>
            <a:r>
              <a:rPr lang="en-US" b="1" dirty="0"/>
              <a:t>student earned income exclusion</a:t>
            </a:r>
            <a:r>
              <a:rPr lang="en-US" dirty="0"/>
              <a:t> amount is $1,930/month not to exceed $7,770 for the year.</a:t>
            </a:r>
          </a:p>
          <a:p>
            <a:pPr fontAlgn="base"/>
            <a:r>
              <a:rPr lang="en-US" dirty="0"/>
              <a:t>Summer Earn And Learn Program</a:t>
            </a:r>
          </a:p>
          <a:p>
            <a:pPr lvl="1" fontAlgn="base"/>
            <a:r>
              <a:rPr lang="en-US" dirty="0"/>
              <a:t>$9/hour x 40 hours/week x 4 weeks = $1,440</a:t>
            </a:r>
          </a:p>
          <a:p>
            <a:endParaRPr lang="en-US" dirty="0"/>
          </a:p>
        </p:txBody>
      </p:sp>
      <p:sp>
        <p:nvSpPr>
          <p:cNvPr id="21" name="Rectangle 20">
            <a:extLst>
              <a:ext uri="{FF2B5EF4-FFF2-40B4-BE49-F238E27FC236}">
                <a16:creationId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90237" y="3398745"/>
            <a:ext cx="27432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4BF9B298-BC35-4C0F-8301-5D63A1E6D2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144" y="2116928"/>
            <a:ext cx="2624148" cy="2624144"/>
            <a:chOff x="7942859" y="1679571"/>
            <a:chExt cx="3498864" cy="3498858"/>
          </a:xfrm>
        </p:grpSpPr>
        <p:sp>
          <p:nvSpPr>
            <p:cNvPr id="24" name="Oval 23">
              <a:extLst>
                <a:ext uri="{FF2B5EF4-FFF2-40B4-BE49-F238E27FC236}">
                  <a16:creationId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5" name="Oval 24">
              <a:extLst>
                <a:ext uri="{FF2B5EF4-FFF2-40B4-BE49-F238E27FC236}">
                  <a16:creationId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2" name="Title 1">
            <a:extLst>
              <a:ext uri="{FF2B5EF4-FFF2-40B4-BE49-F238E27FC236}">
                <a16:creationId xmlns:a16="http://schemas.microsoft.com/office/drawing/2014/main" id="{401DE223-42D9-4AEF-A603-52131FE9A470}"/>
              </a:ext>
            </a:extLst>
          </p:cNvPr>
          <p:cNvSpPr>
            <a:spLocks noGrp="1"/>
          </p:cNvSpPr>
          <p:nvPr>
            <p:ph type="title"/>
          </p:nvPr>
        </p:nvSpPr>
        <p:spPr>
          <a:xfrm>
            <a:off x="6278976" y="2639897"/>
            <a:ext cx="1980485" cy="1578205"/>
          </a:xfrm>
          <a:noFill/>
        </p:spPr>
        <p:txBody>
          <a:bodyPr>
            <a:normAutofit/>
          </a:bodyPr>
          <a:lstStyle/>
          <a:p>
            <a:pPr algn="ctr"/>
            <a:r>
              <a:rPr lang="en-US" sz="2250">
                <a:solidFill>
                  <a:schemeClr val="bg1">
                    <a:shade val="97000"/>
                    <a:satMod val="150000"/>
                  </a:schemeClr>
                </a:solidFill>
              </a:rPr>
              <a:t>SSA Student Earned Income Exclusion</a:t>
            </a:r>
          </a:p>
        </p:txBody>
      </p:sp>
      <p:pic>
        <p:nvPicPr>
          <p:cNvPr id="4" name="Picture 3">
            <a:extLst>
              <a:ext uri="{FF2B5EF4-FFF2-40B4-BE49-F238E27FC236}">
                <a16:creationId xmlns:a16="http://schemas.microsoft.com/office/drawing/2014/main" id="{254D9761-033E-4F4C-9012-9C2C67BC8F0B}"/>
              </a:ext>
            </a:extLst>
          </p:cNvPr>
          <p:cNvPicPr>
            <a:picLocks noChangeAspect="1"/>
          </p:cNvPicPr>
          <p:nvPr/>
        </p:nvPicPr>
        <p:blipFill>
          <a:blip r:embed="rId6"/>
          <a:stretch>
            <a:fillRect/>
          </a:stretch>
        </p:blipFill>
        <p:spPr>
          <a:xfrm>
            <a:off x="4754882" y="4701777"/>
            <a:ext cx="410969" cy="346846"/>
          </a:xfrm>
          <a:prstGeom prst="rect">
            <a:avLst/>
          </a:prstGeom>
        </p:spPr>
      </p:pic>
    </p:spTree>
    <p:extLst>
      <p:ext uri="{BB962C8B-B14F-4D97-AF65-F5344CB8AC3E}">
        <p14:creationId xmlns:p14="http://schemas.microsoft.com/office/powerpoint/2010/main" val="262928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1" name="Rectangle 20">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0"/>
            <a:ext cx="3486127" cy="51435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endParaRPr lang="en-US" sz="15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C45CC953-E4F6-4EF8-BCC6-F77F28F08DF1}"/>
              </a:ext>
            </a:extLst>
          </p:cNvPr>
          <p:cNvSpPr>
            <a:spLocks noGrp="1"/>
          </p:cNvSpPr>
          <p:nvPr>
            <p:ph type="title"/>
          </p:nvPr>
        </p:nvSpPr>
        <p:spPr>
          <a:xfrm>
            <a:off x="482601" y="1339849"/>
            <a:ext cx="2764734" cy="4146551"/>
          </a:xfrm>
        </p:spPr>
        <p:txBody>
          <a:bodyPr>
            <a:normAutofit/>
          </a:bodyPr>
          <a:lstStyle/>
          <a:p>
            <a:pPr algn="r"/>
            <a:r>
              <a:rPr lang="en-US" sz="3600">
                <a:solidFill>
                  <a:srgbClr val="FFFFFF"/>
                </a:solidFill>
              </a:rPr>
              <a:t>Instruction in Self-Advocacy</a:t>
            </a:r>
          </a:p>
        </p:txBody>
      </p:sp>
      <p:sp>
        <p:nvSpPr>
          <p:cNvPr id="3" name="Content Placeholder 2">
            <a:extLst>
              <a:ext uri="{FF2B5EF4-FFF2-40B4-BE49-F238E27FC236}">
                <a16:creationId xmlns:a16="http://schemas.microsoft.com/office/drawing/2014/main" id="{B8D233FA-79BB-4C34-95AA-806DCC73DAC8}"/>
              </a:ext>
            </a:extLst>
          </p:cNvPr>
          <p:cNvSpPr>
            <a:spLocks noGrp="1"/>
          </p:cNvSpPr>
          <p:nvPr>
            <p:ph idx="1"/>
          </p:nvPr>
        </p:nvSpPr>
        <p:spPr>
          <a:xfrm>
            <a:off x="3790335" y="971034"/>
            <a:ext cx="4871064" cy="4179324"/>
          </a:xfrm>
        </p:spPr>
        <p:txBody>
          <a:bodyPr anchor="ctr">
            <a:normAutofit/>
          </a:bodyPr>
          <a:lstStyle/>
          <a:p>
            <a:r>
              <a:rPr lang="en-US" dirty="0"/>
              <a:t>Self-advocacy is the ability to effectively communicate, convey, negotiate, or assert your own interests and/or desires</a:t>
            </a:r>
          </a:p>
          <a:p>
            <a:r>
              <a:rPr lang="en-US" dirty="0"/>
              <a:t>Learn how to describe your disability, disability needs, skills, and abilities.</a:t>
            </a:r>
          </a:p>
          <a:p>
            <a:r>
              <a:rPr lang="en-US" dirty="0"/>
              <a:t>Learn about the laws as you leave high school and enter the adult world.</a:t>
            </a:r>
          </a:p>
          <a:p>
            <a:pPr lvl="1"/>
            <a:r>
              <a:rPr lang="en-US" dirty="0"/>
              <a:t>Individuals with Disabilities Education Act v.</a:t>
            </a:r>
          </a:p>
          <a:p>
            <a:pPr lvl="1"/>
            <a:r>
              <a:rPr lang="en-US" dirty="0"/>
              <a:t>Americans with Disabilities Act</a:t>
            </a:r>
          </a:p>
          <a:p>
            <a:r>
              <a:rPr lang="en-US" dirty="0"/>
              <a:t>Learn about accommodations and identify accommodations that you might need.</a:t>
            </a:r>
          </a:p>
          <a:p>
            <a:r>
              <a:rPr lang="en-US" dirty="0"/>
              <a:t>Identify how and when you need to disclose personal information to </a:t>
            </a:r>
            <a:r>
              <a:rPr lang="en-US"/>
              <a:t>receive accommodations</a:t>
            </a:r>
            <a:r>
              <a:rPr lang="en-US" dirty="0"/>
              <a:t>.</a:t>
            </a:r>
          </a:p>
        </p:txBody>
      </p:sp>
      <p:sp>
        <p:nvSpPr>
          <p:cNvPr id="23" name="Oval 22">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5" name="Oval 24">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pic>
        <p:nvPicPr>
          <p:cNvPr id="4" name="Picture 3">
            <a:hlinkClick r:id="rId5"/>
            <a:extLst>
              <a:ext uri="{FF2B5EF4-FFF2-40B4-BE49-F238E27FC236}">
                <a16:creationId xmlns:a16="http://schemas.microsoft.com/office/drawing/2014/main" id="{19726FD0-D129-477A-9B7E-6578056E3EB9}"/>
              </a:ext>
            </a:extLst>
          </p:cNvPr>
          <p:cNvPicPr>
            <a:picLocks noChangeAspect="1"/>
          </p:cNvPicPr>
          <p:nvPr/>
        </p:nvPicPr>
        <p:blipFill>
          <a:blip r:embed="rId6"/>
          <a:stretch>
            <a:fillRect/>
          </a:stretch>
        </p:blipFill>
        <p:spPr>
          <a:xfrm>
            <a:off x="5069845" y="4935831"/>
            <a:ext cx="1900238" cy="750094"/>
          </a:xfrm>
          <a:prstGeom prst="rect">
            <a:avLst/>
          </a:prstGeom>
        </p:spPr>
      </p:pic>
      <p:sp>
        <p:nvSpPr>
          <p:cNvPr id="5" name="Rectangle 4">
            <a:extLst>
              <a:ext uri="{FF2B5EF4-FFF2-40B4-BE49-F238E27FC236}">
                <a16:creationId xmlns:a16="http://schemas.microsoft.com/office/drawing/2014/main" id="{983D1781-B432-4860-95CA-D95AC2A20BEF}"/>
              </a:ext>
            </a:extLst>
          </p:cNvPr>
          <p:cNvSpPr/>
          <p:nvPr/>
        </p:nvSpPr>
        <p:spPr>
          <a:xfrm>
            <a:off x="5197672" y="5569319"/>
            <a:ext cx="1692771" cy="300082"/>
          </a:xfrm>
          <a:prstGeom prst="rect">
            <a:avLst/>
          </a:prstGeom>
        </p:spPr>
        <p:txBody>
          <a:bodyPr wrap="none">
            <a:spAutoFit/>
          </a:bodyPr>
          <a:lstStyle/>
          <a:p>
            <a:pPr defTabSz="342900"/>
            <a:r>
              <a:rPr lang="en-US" sz="1350" dirty="0">
                <a:solidFill>
                  <a:prstClr val="black"/>
                </a:solidFill>
                <a:latin typeface="Rockwell" panose="02060603020205020403"/>
              </a:rPr>
              <a:t>https://askjan.org/</a:t>
            </a:r>
          </a:p>
        </p:txBody>
      </p:sp>
    </p:spTree>
    <p:extLst>
      <p:ext uri="{BB962C8B-B14F-4D97-AF65-F5344CB8AC3E}">
        <p14:creationId xmlns:p14="http://schemas.microsoft.com/office/powerpoint/2010/main" val="142971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314" y="699796"/>
            <a:ext cx="9144000" cy="5319819"/>
          </a:xfrm>
          <a:prstGeom prst="rect">
            <a:avLst/>
          </a:prstGeom>
        </p:spPr>
      </p:pic>
    </p:spTree>
    <p:extLst>
      <p:ext uri="{BB962C8B-B14F-4D97-AF65-F5344CB8AC3E}">
        <p14:creationId xmlns:p14="http://schemas.microsoft.com/office/powerpoint/2010/main" val="30858680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DE0A-ED83-4A16-A4DA-69D1E64C1DDF}"/>
              </a:ext>
            </a:extLst>
          </p:cNvPr>
          <p:cNvSpPr>
            <a:spLocks noGrp="1"/>
          </p:cNvSpPr>
          <p:nvPr>
            <p:ph type="title"/>
          </p:nvPr>
        </p:nvSpPr>
        <p:spPr>
          <a:xfrm>
            <a:off x="802386" y="1220724"/>
            <a:ext cx="7543800" cy="1207008"/>
          </a:xfrm>
        </p:spPr>
        <p:txBody>
          <a:bodyPr>
            <a:normAutofit/>
          </a:bodyPr>
          <a:lstStyle/>
          <a:p>
            <a:r>
              <a:rPr lang="en-US" dirty="0"/>
              <a:t>post-secondary opportunities</a:t>
            </a:r>
          </a:p>
        </p:txBody>
      </p:sp>
      <p:sp>
        <p:nvSpPr>
          <p:cNvPr id="9" name="Rectangle 8">
            <a:extLst>
              <a:ext uri="{FF2B5EF4-FFF2-40B4-BE49-F238E27FC236}">
                <a16:creationId xmlns:a16="http://schemas.microsoft.com/office/drawing/2014/main" id="{3FD711E9-7F79-40A9-8D9E-4AE293C154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367220"/>
            <a:ext cx="7543800"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graphicFrame>
        <p:nvGraphicFramePr>
          <p:cNvPr id="5" name="Content Placeholder 2">
            <a:extLst>
              <a:ext uri="{FF2B5EF4-FFF2-40B4-BE49-F238E27FC236}">
                <a16:creationId xmlns:a16="http://schemas.microsoft.com/office/drawing/2014/main" id="{ED918FDB-454D-438F-BFF3-4B9375454389}"/>
              </a:ext>
            </a:extLst>
          </p:cNvPr>
          <p:cNvGraphicFramePr>
            <a:graphicFrameLocks noGrp="1"/>
          </p:cNvGraphicFramePr>
          <p:nvPr>
            <p:ph idx="1"/>
            <p:extLst/>
          </p:nvPr>
        </p:nvGraphicFramePr>
        <p:xfrm>
          <a:off x="802481" y="2646293"/>
          <a:ext cx="7543800" cy="2713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604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77D1-2F15-4894-88E8-6BC57055328D}"/>
              </a:ext>
            </a:extLst>
          </p:cNvPr>
          <p:cNvSpPr>
            <a:spLocks noGrp="1"/>
          </p:cNvSpPr>
          <p:nvPr>
            <p:ph type="title"/>
          </p:nvPr>
        </p:nvSpPr>
        <p:spPr>
          <a:xfrm>
            <a:off x="182265" y="1311297"/>
            <a:ext cx="3486352" cy="1783080"/>
          </a:xfrm>
        </p:spPr>
        <p:txBody>
          <a:bodyPr>
            <a:normAutofit/>
          </a:bodyPr>
          <a:lstStyle/>
          <a:p>
            <a:r>
              <a:rPr lang="en-US" dirty="0">
                <a:solidFill>
                  <a:schemeClr val="tx1"/>
                </a:solidFill>
              </a:rPr>
              <a:t>Potentially eligible</a:t>
            </a:r>
          </a:p>
        </p:txBody>
      </p:sp>
      <p:sp>
        <p:nvSpPr>
          <p:cNvPr id="70" name="Freeform: Shape 69">
            <a:extLst>
              <a:ext uri="{FF2B5EF4-FFF2-40B4-BE49-F238E27FC236}">
                <a16:creationId xmlns:a16="http://schemas.microsoft.com/office/drawing/2014/main" id="{438E01D9-B763-427F-BB2E-279167AA58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6623" y="1006972"/>
            <a:ext cx="1554518" cy="1554518"/>
          </a:xfrm>
          <a:custGeom>
            <a:avLst/>
            <a:gdLst>
              <a:gd name="connsiteX0" fmla="*/ 1036346 w 2072691"/>
              <a:gd name="connsiteY0" fmla="*/ 116589 h 2072691"/>
              <a:gd name="connsiteX1" fmla="*/ 1956103 w 2072691"/>
              <a:gd name="connsiteY1" fmla="*/ 1036346 h 2072691"/>
              <a:gd name="connsiteX2" fmla="*/ 1036346 w 2072691"/>
              <a:gd name="connsiteY2" fmla="*/ 1956103 h 2072691"/>
              <a:gd name="connsiteX3" fmla="*/ 116589 w 2072691"/>
              <a:gd name="connsiteY3" fmla="*/ 1036346 h 2072691"/>
              <a:gd name="connsiteX4" fmla="*/ 1036346 w 2072691"/>
              <a:gd name="connsiteY4" fmla="*/ 116589 h 2072691"/>
              <a:gd name="connsiteX5" fmla="*/ 1036346 w 2072691"/>
              <a:gd name="connsiteY5" fmla="*/ 90680 h 2072691"/>
              <a:gd name="connsiteX6" fmla="*/ 90680 w 2072691"/>
              <a:gd name="connsiteY6" fmla="*/ 1036346 h 2072691"/>
              <a:gd name="connsiteX7" fmla="*/ 1036346 w 2072691"/>
              <a:gd name="connsiteY7" fmla="*/ 1982011 h 2072691"/>
              <a:gd name="connsiteX8" fmla="*/ 1982011 w 2072691"/>
              <a:gd name="connsiteY8" fmla="*/ 1036346 h 2072691"/>
              <a:gd name="connsiteX9" fmla="*/ 1036346 w 2072691"/>
              <a:gd name="connsiteY9" fmla="*/ 90680 h 2072691"/>
              <a:gd name="connsiteX10" fmla="*/ 1036346 w 2072691"/>
              <a:gd name="connsiteY10" fmla="*/ 0 h 2072691"/>
              <a:gd name="connsiteX11" fmla="*/ 2072691 w 2072691"/>
              <a:gd name="connsiteY11" fmla="*/ 1036346 h 2072691"/>
              <a:gd name="connsiteX12" fmla="*/ 1036346 w 2072691"/>
              <a:gd name="connsiteY12" fmla="*/ 2072691 h 2072691"/>
              <a:gd name="connsiteX13" fmla="*/ 0 w 2072691"/>
              <a:gd name="connsiteY13" fmla="*/ 1036346 h 2072691"/>
              <a:gd name="connsiteX14" fmla="*/ 1036346 w 2072691"/>
              <a:gd name="connsiteY14" fmla="*/ 0 h 207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691" h="2072691">
                <a:moveTo>
                  <a:pt x="1036346" y="116589"/>
                </a:moveTo>
                <a:cubicBezTo>
                  <a:pt x="1544313" y="116589"/>
                  <a:pt x="1956103" y="528378"/>
                  <a:pt x="1956103" y="1036346"/>
                </a:cubicBezTo>
                <a:cubicBezTo>
                  <a:pt x="1956103" y="1544313"/>
                  <a:pt x="1544313" y="1956103"/>
                  <a:pt x="1036346" y="1956103"/>
                </a:cubicBezTo>
                <a:cubicBezTo>
                  <a:pt x="528378" y="1956103"/>
                  <a:pt x="116589" y="1544313"/>
                  <a:pt x="116589" y="1036346"/>
                </a:cubicBezTo>
                <a:cubicBezTo>
                  <a:pt x="116589" y="528378"/>
                  <a:pt x="528378" y="116589"/>
                  <a:pt x="1036346" y="116589"/>
                </a:cubicBezTo>
                <a:close/>
                <a:moveTo>
                  <a:pt x="1036346" y="90680"/>
                </a:moveTo>
                <a:cubicBezTo>
                  <a:pt x="514070" y="90680"/>
                  <a:pt x="90680" y="514069"/>
                  <a:pt x="90680" y="1036346"/>
                </a:cubicBezTo>
                <a:cubicBezTo>
                  <a:pt x="90680" y="1558622"/>
                  <a:pt x="514070" y="1982011"/>
                  <a:pt x="1036346" y="1982011"/>
                </a:cubicBezTo>
                <a:cubicBezTo>
                  <a:pt x="1558622" y="1982011"/>
                  <a:pt x="1982011" y="1558622"/>
                  <a:pt x="1982011" y="1036346"/>
                </a:cubicBezTo>
                <a:cubicBezTo>
                  <a:pt x="1982011" y="514069"/>
                  <a:pt x="1558622" y="90680"/>
                  <a:pt x="1036346" y="90680"/>
                </a:cubicBezTo>
                <a:close/>
                <a:moveTo>
                  <a:pt x="1036346" y="0"/>
                </a:moveTo>
                <a:cubicBezTo>
                  <a:pt x="1608704" y="0"/>
                  <a:pt x="2072691" y="463987"/>
                  <a:pt x="2072691" y="1036346"/>
                </a:cubicBezTo>
                <a:cubicBezTo>
                  <a:pt x="2072691" y="1608704"/>
                  <a:pt x="1608704" y="2072691"/>
                  <a:pt x="1036346" y="2072691"/>
                </a:cubicBezTo>
                <a:cubicBezTo>
                  <a:pt x="463988" y="2072691"/>
                  <a:pt x="0" y="1608704"/>
                  <a:pt x="0" y="1036346"/>
                </a:cubicBezTo>
                <a:cubicBezTo>
                  <a:pt x="0" y="463987"/>
                  <a:pt x="463988" y="0"/>
                  <a:pt x="1036346"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dirty="0">
              <a:solidFill>
                <a:prstClr val="white"/>
              </a:solidFill>
              <a:latin typeface="Rockwell" panose="02060603020205020403"/>
            </a:endParaRPr>
          </a:p>
        </p:txBody>
      </p:sp>
      <p:pic>
        <p:nvPicPr>
          <p:cNvPr id="21" name="Picture 20">
            <a:extLst>
              <a:ext uri="{FF2B5EF4-FFF2-40B4-BE49-F238E27FC236}">
                <a16:creationId xmlns:a16="http://schemas.microsoft.com/office/drawing/2014/main" id="{FDD1939A-92A2-4B4F-8DE6-67C2EE5267B9}"/>
              </a:ext>
            </a:extLst>
          </p:cNvPr>
          <p:cNvPicPr>
            <a:picLocks noChangeAspect="1"/>
          </p:cNvPicPr>
          <p:nvPr/>
        </p:nvPicPr>
        <p:blipFill>
          <a:blip r:embed="rId3"/>
          <a:stretch>
            <a:fillRect/>
          </a:stretch>
        </p:blipFill>
        <p:spPr>
          <a:xfrm>
            <a:off x="4388981" y="1268444"/>
            <a:ext cx="1028700" cy="1028700"/>
          </a:xfrm>
          <a:prstGeom prst="rect">
            <a:avLst/>
          </a:prstGeom>
        </p:spPr>
      </p:pic>
      <p:sp>
        <p:nvSpPr>
          <p:cNvPr id="3" name="Content Placeholder 2">
            <a:extLst>
              <a:ext uri="{FF2B5EF4-FFF2-40B4-BE49-F238E27FC236}">
                <a16:creationId xmlns:a16="http://schemas.microsoft.com/office/drawing/2014/main" id="{0B40FF6D-B56B-4F61-8774-7A94C7FD303F}"/>
              </a:ext>
            </a:extLst>
          </p:cNvPr>
          <p:cNvSpPr>
            <a:spLocks noGrp="1"/>
          </p:cNvSpPr>
          <p:nvPr>
            <p:ph idx="1"/>
          </p:nvPr>
        </p:nvSpPr>
        <p:spPr>
          <a:xfrm>
            <a:off x="182265" y="3242415"/>
            <a:ext cx="4046220" cy="2304288"/>
          </a:xfrm>
        </p:spPr>
        <p:txBody>
          <a:bodyPr>
            <a:normAutofit lnSpcReduction="10000"/>
          </a:bodyPr>
          <a:lstStyle/>
          <a:p>
            <a:pPr marL="0" indent="0">
              <a:buNone/>
            </a:pPr>
            <a:r>
              <a:rPr lang="en-US" sz="1800" b="1" dirty="0">
                <a:solidFill>
                  <a:srgbClr val="FFFF00"/>
                </a:solidFill>
              </a:rPr>
              <a:t>Based on federal law passed in 2014, some individuals can receive certain services without applying to the VR program.  They must be a student between the ages of 14 to 22 and have a disability.  The services provided are limited but are meant to assist the student in their transition to life after high school.  </a:t>
            </a:r>
          </a:p>
          <a:p>
            <a:pPr marL="130969" lvl="2" indent="-130969">
              <a:spcBef>
                <a:spcPts val="1200"/>
              </a:spcBef>
            </a:pPr>
            <a:endParaRPr lang="en-US" sz="1125" dirty="0"/>
          </a:p>
          <a:p>
            <a:pPr marL="130969" lvl="2" indent="-130969"/>
            <a:endParaRPr lang="en-US" sz="1125" dirty="0"/>
          </a:p>
        </p:txBody>
      </p:sp>
      <p:sp>
        <p:nvSpPr>
          <p:cNvPr id="72" name="Freeform: Shape 71">
            <a:extLst>
              <a:ext uri="{FF2B5EF4-FFF2-40B4-BE49-F238E27FC236}">
                <a16:creationId xmlns:a16="http://schemas.microsoft.com/office/drawing/2014/main" id="{87817A2C-442E-45AB-8074-E9C0FF8408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1757" y="857251"/>
            <a:ext cx="3072243" cy="2633615"/>
          </a:xfrm>
          <a:custGeom>
            <a:avLst/>
            <a:gdLst>
              <a:gd name="connsiteX0" fmla="*/ 587798 w 4096324"/>
              <a:gd name="connsiteY0" fmla="*/ 0 h 3511487"/>
              <a:gd name="connsiteX1" fmla="*/ 4096324 w 4096324"/>
              <a:gd name="connsiteY1" fmla="*/ 0 h 3511487"/>
              <a:gd name="connsiteX2" fmla="*/ 4096324 w 4096324"/>
              <a:gd name="connsiteY2" fmla="*/ 2389464 h 3511487"/>
              <a:gd name="connsiteX3" fmla="*/ 4037670 w 4096324"/>
              <a:gd name="connsiteY3" fmla="*/ 2467901 h 3511487"/>
              <a:gd name="connsiteX4" fmla="*/ 2396474 w 4096324"/>
              <a:gd name="connsiteY4" fmla="*/ 3241884 h 3511487"/>
              <a:gd name="connsiteX5" fmla="*/ 269603 w 4096324"/>
              <a:gd name="connsiteY5" fmla="*/ 1115014 h 3511487"/>
              <a:gd name="connsiteX6" fmla="*/ 526305 w 4096324"/>
              <a:gd name="connsiteY6" fmla="*/ 101221 h 3511487"/>
              <a:gd name="connsiteX7" fmla="*/ 276096 w 4096324"/>
              <a:gd name="connsiteY7" fmla="*/ 0 h 3511487"/>
              <a:gd name="connsiteX8" fmla="*/ 517769 w 4096324"/>
              <a:gd name="connsiteY8" fmla="*/ 0 h 3511487"/>
              <a:gd name="connsiteX9" fmla="*/ 473625 w 4096324"/>
              <a:gd name="connsiteY9" fmla="*/ 72664 h 3511487"/>
              <a:gd name="connsiteX10" fmla="*/ 209692 w 4096324"/>
              <a:gd name="connsiteY10" fmla="*/ 1115014 h 3511487"/>
              <a:gd name="connsiteX11" fmla="*/ 2396474 w 4096324"/>
              <a:gd name="connsiteY11" fmla="*/ 3301796 h 3511487"/>
              <a:gd name="connsiteX12" fmla="*/ 4083901 w 4096324"/>
              <a:gd name="connsiteY12" fmla="*/ 2506010 h 3511487"/>
              <a:gd name="connsiteX13" fmla="*/ 4096324 w 4096324"/>
              <a:gd name="connsiteY13" fmla="*/ 2489397 h 3511487"/>
              <a:gd name="connsiteX14" fmla="*/ 4096324 w 4096324"/>
              <a:gd name="connsiteY14" fmla="*/ 2803759 h 3511487"/>
              <a:gd name="connsiteX15" fmla="*/ 4091036 w 4096324"/>
              <a:gd name="connsiteY15" fmla="*/ 2809577 h 3511487"/>
              <a:gd name="connsiteX16" fmla="*/ 2396474 w 4096324"/>
              <a:gd name="connsiteY16" fmla="*/ 3511487 h 3511487"/>
              <a:gd name="connsiteX17" fmla="*/ 0 w 4096324"/>
              <a:gd name="connsiteY17" fmla="*/ 1115014 h 3511487"/>
              <a:gd name="connsiteX18" fmla="*/ 188327 w 4096324"/>
              <a:gd name="connsiteY18" fmla="*/ 182198 h 351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6324" h="3511487">
                <a:moveTo>
                  <a:pt x="587798" y="0"/>
                </a:moveTo>
                <a:lnTo>
                  <a:pt x="4096324" y="0"/>
                </a:lnTo>
                <a:lnTo>
                  <a:pt x="4096324" y="2389464"/>
                </a:lnTo>
                <a:lnTo>
                  <a:pt x="4037670" y="2467901"/>
                </a:lnTo>
                <a:cubicBezTo>
                  <a:pt x="3647571" y="2940592"/>
                  <a:pt x="3057207" y="3241884"/>
                  <a:pt x="2396474" y="3241884"/>
                </a:cubicBezTo>
                <a:cubicBezTo>
                  <a:pt x="1221836" y="3241884"/>
                  <a:pt x="269603" y="2289651"/>
                  <a:pt x="269603" y="1115014"/>
                </a:cubicBezTo>
                <a:cubicBezTo>
                  <a:pt x="269603" y="747940"/>
                  <a:pt x="362595" y="402585"/>
                  <a:pt x="526305" y="101221"/>
                </a:cubicBezTo>
                <a:close/>
                <a:moveTo>
                  <a:pt x="276096" y="0"/>
                </a:moveTo>
                <a:lnTo>
                  <a:pt x="517769" y="0"/>
                </a:lnTo>
                <a:lnTo>
                  <a:pt x="473625" y="72664"/>
                </a:lnTo>
                <a:cubicBezTo>
                  <a:pt x="305303" y="382516"/>
                  <a:pt x="209692" y="737600"/>
                  <a:pt x="209692" y="1115014"/>
                </a:cubicBezTo>
                <a:cubicBezTo>
                  <a:pt x="209692" y="2322740"/>
                  <a:pt x="1188748" y="3301796"/>
                  <a:pt x="2396474" y="3301796"/>
                </a:cubicBezTo>
                <a:cubicBezTo>
                  <a:pt x="3075820" y="3301796"/>
                  <a:pt x="3682813" y="2992016"/>
                  <a:pt x="4083901" y="2506010"/>
                </a:cubicBezTo>
                <a:lnTo>
                  <a:pt x="4096324" y="2489397"/>
                </a:lnTo>
                <a:lnTo>
                  <a:pt x="4096324" y="2803759"/>
                </a:lnTo>
                <a:lnTo>
                  <a:pt x="4091036" y="2809577"/>
                </a:lnTo>
                <a:cubicBezTo>
                  <a:pt x="3657360" y="3243253"/>
                  <a:pt x="3058242" y="3511487"/>
                  <a:pt x="2396474" y="3511487"/>
                </a:cubicBezTo>
                <a:cubicBezTo>
                  <a:pt x="1072937" y="3511487"/>
                  <a:pt x="0" y="2438550"/>
                  <a:pt x="0" y="1115014"/>
                </a:cubicBezTo>
                <a:cubicBezTo>
                  <a:pt x="0" y="784130"/>
                  <a:pt x="67059" y="468908"/>
                  <a:pt x="188327" y="182198"/>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sp>
        <p:nvSpPr>
          <p:cNvPr id="74" name="Freeform: Shape 73">
            <a:extLst>
              <a:ext uri="{FF2B5EF4-FFF2-40B4-BE49-F238E27FC236}">
                <a16:creationId xmlns:a16="http://schemas.microsoft.com/office/drawing/2014/main" id="{A31847AF-FADA-41FD-8347-0A5AF3106D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6794" y="2753830"/>
            <a:ext cx="2338979" cy="2338979"/>
          </a:xfrm>
          <a:custGeom>
            <a:avLst/>
            <a:gdLst>
              <a:gd name="connsiteX0" fmla="*/ 1559319 w 3118638"/>
              <a:gd name="connsiteY0" fmla="*/ 175423 h 3118638"/>
              <a:gd name="connsiteX1" fmla="*/ 2943215 w 3118638"/>
              <a:gd name="connsiteY1" fmla="*/ 1559319 h 3118638"/>
              <a:gd name="connsiteX2" fmla="*/ 1559319 w 3118638"/>
              <a:gd name="connsiteY2" fmla="*/ 2943215 h 3118638"/>
              <a:gd name="connsiteX3" fmla="*/ 175423 w 3118638"/>
              <a:gd name="connsiteY3" fmla="*/ 1559319 h 3118638"/>
              <a:gd name="connsiteX4" fmla="*/ 1559319 w 3118638"/>
              <a:gd name="connsiteY4" fmla="*/ 175423 h 3118638"/>
              <a:gd name="connsiteX5" fmla="*/ 1559319 w 3118638"/>
              <a:gd name="connsiteY5" fmla="*/ 136440 h 3118638"/>
              <a:gd name="connsiteX6" fmla="*/ 136441 w 3118638"/>
              <a:gd name="connsiteY6" fmla="*/ 1559319 h 3118638"/>
              <a:gd name="connsiteX7" fmla="*/ 1559319 w 3118638"/>
              <a:gd name="connsiteY7" fmla="*/ 2982198 h 3118638"/>
              <a:gd name="connsiteX8" fmla="*/ 2982198 w 3118638"/>
              <a:gd name="connsiteY8" fmla="*/ 1559319 h 3118638"/>
              <a:gd name="connsiteX9" fmla="*/ 1559319 w 3118638"/>
              <a:gd name="connsiteY9" fmla="*/ 136440 h 3118638"/>
              <a:gd name="connsiteX10" fmla="*/ 1559319 w 3118638"/>
              <a:gd name="connsiteY10" fmla="*/ 0 h 3118638"/>
              <a:gd name="connsiteX11" fmla="*/ 3118638 w 3118638"/>
              <a:gd name="connsiteY11" fmla="*/ 1559319 h 3118638"/>
              <a:gd name="connsiteX12" fmla="*/ 1559319 w 3118638"/>
              <a:gd name="connsiteY12" fmla="*/ 3118638 h 3118638"/>
              <a:gd name="connsiteX13" fmla="*/ 0 w 3118638"/>
              <a:gd name="connsiteY13" fmla="*/ 1559319 h 3118638"/>
              <a:gd name="connsiteX14" fmla="*/ 1559319 w 3118638"/>
              <a:gd name="connsiteY14" fmla="*/ 0 h 31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8638" h="3118638">
                <a:moveTo>
                  <a:pt x="1559319" y="175423"/>
                </a:moveTo>
                <a:cubicBezTo>
                  <a:pt x="2323623" y="175423"/>
                  <a:pt x="2943215" y="795015"/>
                  <a:pt x="2943215" y="1559319"/>
                </a:cubicBezTo>
                <a:cubicBezTo>
                  <a:pt x="2943215" y="2323623"/>
                  <a:pt x="2323623" y="2943215"/>
                  <a:pt x="1559319" y="2943215"/>
                </a:cubicBezTo>
                <a:cubicBezTo>
                  <a:pt x="795015" y="2943215"/>
                  <a:pt x="175423" y="2323623"/>
                  <a:pt x="175423" y="1559319"/>
                </a:cubicBezTo>
                <a:cubicBezTo>
                  <a:pt x="175423" y="795015"/>
                  <a:pt x="795015" y="175423"/>
                  <a:pt x="1559319" y="175423"/>
                </a:cubicBezTo>
                <a:close/>
                <a:moveTo>
                  <a:pt x="1559319" y="136440"/>
                </a:moveTo>
                <a:cubicBezTo>
                  <a:pt x="773486" y="136440"/>
                  <a:pt x="136441" y="773486"/>
                  <a:pt x="136441" y="1559319"/>
                </a:cubicBezTo>
                <a:cubicBezTo>
                  <a:pt x="136441" y="2345154"/>
                  <a:pt x="773486" y="2982198"/>
                  <a:pt x="1559319" y="2982198"/>
                </a:cubicBezTo>
                <a:cubicBezTo>
                  <a:pt x="2345154" y="2982198"/>
                  <a:pt x="2982198" y="2345154"/>
                  <a:pt x="2982198" y="1559319"/>
                </a:cubicBezTo>
                <a:cubicBezTo>
                  <a:pt x="2982198" y="773486"/>
                  <a:pt x="2345154" y="136440"/>
                  <a:pt x="1559319" y="136440"/>
                </a:cubicBezTo>
                <a:close/>
                <a:moveTo>
                  <a:pt x="1559319" y="0"/>
                </a:moveTo>
                <a:cubicBezTo>
                  <a:pt x="2420508" y="0"/>
                  <a:pt x="3118638" y="698131"/>
                  <a:pt x="3118638" y="1559319"/>
                </a:cubicBezTo>
                <a:cubicBezTo>
                  <a:pt x="3118638" y="2420508"/>
                  <a:pt x="2420508" y="3118638"/>
                  <a:pt x="1559319" y="3118638"/>
                </a:cubicBezTo>
                <a:cubicBezTo>
                  <a:pt x="698131" y="3118638"/>
                  <a:pt x="0" y="2420508"/>
                  <a:pt x="0" y="1559319"/>
                </a:cubicBezTo>
                <a:cubicBezTo>
                  <a:pt x="0" y="698131"/>
                  <a:pt x="698131" y="0"/>
                  <a:pt x="155931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5" name="Picture 4">
            <a:extLst>
              <a:ext uri="{FF2B5EF4-FFF2-40B4-BE49-F238E27FC236}">
                <a16:creationId xmlns:a16="http://schemas.microsoft.com/office/drawing/2014/main" id="{9D3F1C50-7A1F-41AE-B404-ABC9751E123A}"/>
              </a:ext>
            </a:extLst>
          </p:cNvPr>
          <p:cNvPicPr>
            <a:picLocks noChangeAspect="1"/>
          </p:cNvPicPr>
          <p:nvPr/>
        </p:nvPicPr>
        <p:blipFill>
          <a:blip r:embed="rId4"/>
          <a:stretch>
            <a:fillRect/>
          </a:stretch>
        </p:blipFill>
        <p:spPr>
          <a:xfrm>
            <a:off x="4685105" y="3182112"/>
            <a:ext cx="1482357" cy="1508760"/>
          </a:xfrm>
          <a:prstGeom prst="rect">
            <a:avLst/>
          </a:prstGeom>
        </p:spPr>
      </p:pic>
      <p:grpSp>
        <p:nvGrpSpPr>
          <p:cNvPr id="76" name="Group 75">
            <a:extLst>
              <a:ext uri="{FF2B5EF4-FFF2-40B4-BE49-F238E27FC236}">
                <a16:creationId xmlns:a16="http://schemas.microsoft.com/office/drawing/2014/main" id="{8C3799FC-B9F3-483C-8BB1-B6745402429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620" y="5529511"/>
            <a:ext cx="342900" cy="342900"/>
            <a:chOff x="11361456" y="6195813"/>
            <a:chExt cx="548640" cy="548640"/>
          </a:xfrm>
        </p:grpSpPr>
        <p:sp>
          <p:nvSpPr>
            <p:cNvPr id="77" name="Oval 76">
              <a:extLst>
                <a:ext uri="{FF2B5EF4-FFF2-40B4-BE49-F238E27FC236}">
                  <a16:creationId xmlns:a16="http://schemas.microsoft.com/office/drawing/2014/main" id="{A69AD0B6-DB21-422F-AE46-79137907CB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78" name="Oval 77">
              <a:extLst>
                <a:ext uri="{FF2B5EF4-FFF2-40B4-BE49-F238E27FC236}">
                  <a16:creationId xmlns:a16="http://schemas.microsoft.com/office/drawing/2014/main" id="{511E7789-3D37-48F1-AED4-B4D26DECE68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80" name="Freeform: Shape 79">
            <a:extLst>
              <a:ext uri="{FF2B5EF4-FFF2-40B4-BE49-F238E27FC236}">
                <a16:creationId xmlns:a16="http://schemas.microsoft.com/office/drawing/2014/main" id="{4FB259F8-8256-44FF-8B52-835A8A3E30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2786" y="3761907"/>
            <a:ext cx="2531214" cy="2238844"/>
          </a:xfrm>
          <a:custGeom>
            <a:avLst/>
            <a:gdLst>
              <a:gd name="connsiteX0" fmla="*/ 2058951 w 3374952"/>
              <a:gd name="connsiteY0" fmla="*/ 231632 h 2985125"/>
              <a:gd name="connsiteX1" fmla="*/ 3351060 w 3374952"/>
              <a:gd name="connsiteY1" fmla="*/ 766842 h 2985125"/>
              <a:gd name="connsiteX2" fmla="*/ 3374952 w 3374952"/>
              <a:gd name="connsiteY2" fmla="*/ 793129 h 2985125"/>
              <a:gd name="connsiteX3" fmla="*/ 3374952 w 3374952"/>
              <a:gd name="connsiteY3" fmla="*/ 2985125 h 2985125"/>
              <a:gd name="connsiteX4" fmla="*/ 485693 w 3374952"/>
              <a:gd name="connsiteY4" fmla="*/ 2985125 h 2985125"/>
              <a:gd name="connsiteX5" fmla="*/ 452180 w 3374952"/>
              <a:gd name="connsiteY5" fmla="*/ 2929960 h 2985125"/>
              <a:gd name="connsiteX6" fmla="*/ 231632 w 3374952"/>
              <a:gd name="connsiteY6" fmla="*/ 2058951 h 2985125"/>
              <a:gd name="connsiteX7" fmla="*/ 2058951 w 3374952"/>
              <a:gd name="connsiteY7" fmla="*/ 231632 h 2985125"/>
              <a:gd name="connsiteX8" fmla="*/ 2058951 w 3374952"/>
              <a:gd name="connsiteY8" fmla="*/ 0 h 2985125"/>
              <a:gd name="connsiteX9" fmla="*/ 3368635 w 3374952"/>
              <a:gd name="connsiteY9" fmla="*/ 470164 h 2985125"/>
              <a:gd name="connsiteX10" fmla="*/ 3374952 w 3374952"/>
              <a:gd name="connsiteY10" fmla="*/ 475905 h 2985125"/>
              <a:gd name="connsiteX11" fmla="*/ 3374952 w 3374952"/>
              <a:gd name="connsiteY11" fmla="*/ 719078 h 2985125"/>
              <a:gd name="connsiteX12" fmla="*/ 3254038 w 3374952"/>
              <a:gd name="connsiteY12" fmla="*/ 609184 h 2985125"/>
              <a:gd name="connsiteX13" fmla="*/ 2058951 w 3374952"/>
              <a:gd name="connsiteY13" fmla="*/ 180158 h 2985125"/>
              <a:gd name="connsiteX14" fmla="*/ 180158 w 3374952"/>
              <a:gd name="connsiteY14" fmla="*/ 2058951 h 2985125"/>
              <a:gd name="connsiteX15" fmla="*/ 406918 w 3374952"/>
              <a:gd name="connsiteY15" fmla="*/ 2954496 h 2985125"/>
              <a:gd name="connsiteX16" fmla="*/ 425526 w 3374952"/>
              <a:gd name="connsiteY16" fmla="*/ 2985125 h 2985125"/>
              <a:gd name="connsiteX17" fmla="*/ 221891 w 3374952"/>
              <a:gd name="connsiteY17" fmla="*/ 2985125 h 2985125"/>
              <a:gd name="connsiteX18" fmla="*/ 161803 w 3374952"/>
              <a:gd name="connsiteY18" fmla="*/ 2860388 h 2985125"/>
              <a:gd name="connsiteX19" fmla="*/ 0 w 3374952"/>
              <a:gd name="connsiteY19" fmla="*/ 2058951 h 2985125"/>
              <a:gd name="connsiteX20" fmla="*/ 2058951 w 3374952"/>
              <a:gd name="connsiteY20" fmla="*/ 0 h 298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74952" h="2985125">
                <a:moveTo>
                  <a:pt x="2058951" y="231632"/>
                </a:moveTo>
                <a:cubicBezTo>
                  <a:pt x="2563551" y="231632"/>
                  <a:pt x="3020381" y="436162"/>
                  <a:pt x="3351060" y="766842"/>
                </a:cubicBezTo>
                <a:lnTo>
                  <a:pt x="3374952" y="793129"/>
                </a:lnTo>
                <a:lnTo>
                  <a:pt x="3374952" y="2985125"/>
                </a:lnTo>
                <a:lnTo>
                  <a:pt x="485693" y="2985125"/>
                </a:lnTo>
                <a:lnTo>
                  <a:pt x="452180" y="2929960"/>
                </a:lnTo>
                <a:cubicBezTo>
                  <a:pt x="311527" y="2671041"/>
                  <a:pt x="231632" y="2374326"/>
                  <a:pt x="231632" y="2058951"/>
                </a:cubicBezTo>
                <a:cubicBezTo>
                  <a:pt x="231632" y="1049751"/>
                  <a:pt x="1049751" y="231632"/>
                  <a:pt x="2058951" y="231632"/>
                </a:cubicBezTo>
                <a:close/>
                <a:moveTo>
                  <a:pt x="2058951" y="0"/>
                </a:moveTo>
                <a:cubicBezTo>
                  <a:pt x="2556445" y="0"/>
                  <a:pt x="3012727" y="176443"/>
                  <a:pt x="3368635" y="470164"/>
                </a:cubicBezTo>
                <a:lnTo>
                  <a:pt x="3374952" y="475905"/>
                </a:lnTo>
                <a:lnTo>
                  <a:pt x="3374952" y="719078"/>
                </a:lnTo>
                <a:lnTo>
                  <a:pt x="3254038" y="609184"/>
                </a:lnTo>
                <a:cubicBezTo>
                  <a:pt x="2929272" y="341163"/>
                  <a:pt x="2512914" y="180158"/>
                  <a:pt x="2058951" y="180158"/>
                </a:cubicBezTo>
                <a:cubicBezTo>
                  <a:pt x="1021323" y="180158"/>
                  <a:pt x="180158" y="1021323"/>
                  <a:pt x="180158" y="2058951"/>
                </a:cubicBezTo>
                <a:cubicBezTo>
                  <a:pt x="180158" y="2383210"/>
                  <a:pt x="262303" y="2688283"/>
                  <a:pt x="406918" y="2954496"/>
                </a:cubicBezTo>
                <a:lnTo>
                  <a:pt x="425526" y="2985125"/>
                </a:lnTo>
                <a:lnTo>
                  <a:pt x="221891" y="2985125"/>
                </a:lnTo>
                <a:lnTo>
                  <a:pt x="161803" y="2860388"/>
                </a:lnTo>
                <a:cubicBezTo>
                  <a:pt x="57614" y="2614059"/>
                  <a:pt x="0" y="2343233"/>
                  <a:pt x="0" y="2058951"/>
                </a:cubicBezTo>
                <a:cubicBezTo>
                  <a:pt x="0" y="921823"/>
                  <a:pt x="921823" y="0"/>
                  <a:pt x="2058951"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13" name="Picture 12">
            <a:extLst>
              <a:ext uri="{FF2B5EF4-FFF2-40B4-BE49-F238E27FC236}">
                <a16:creationId xmlns:a16="http://schemas.microsoft.com/office/drawing/2014/main" id="{983524B6-F600-4C11-9771-6F2D467A66E5}"/>
              </a:ext>
            </a:extLst>
          </p:cNvPr>
          <p:cNvPicPr>
            <a:picLocks noChangeAspect="1"/>
          </p:cNvPicPr>
          <p:nvPr/>
        </p:nvPicPr>
        <p:blipFill>
          <a:blip r:embed="rId6"/>
          <a:stretch>
            <a:fillRect/>
          </a:stretch>
        </p:blipFill>
        <p:spPr>
          <a:xfrm>
            <a:off x="7422087" y="4334257"/>
            <a:ext cx="1472299" cy="1461257"/>
          </a:xfrm>
          <a:prstGeom prst="rect">
            <a:avLst/>
          </a:prstGeom>
        </p:spPr>
      </p:pic>
      <p:pic>
        <p:nvPicPr>
          <p:cNvPr id="23" name="Picture 22">
            <a:extLst>
              <a:ext uri="{FF2B5EF4-FFF2-40B4-BE49-F238E27FC236}">
                <a16:creationId xmlns:a16="http://schemas.microsoft.com/office/drawing/2014/main" id="{8B167A38-EDD1-4914-9498-824DFE8C9068}"/>
              </a:ext>
            </a:extLst>
          </p:cNvPr>
          <p:cNvPicPr>
            <a:picLocks noChangeAspect="1"/>
          </p:cNvPicPr>
          <p:nvPr/>
        </p:nvPicPr>
        <p:blipFill>
          <a:blip r:embed="rId7"/>
          <a:stretch>
            <a:fillRect/>
          </a:stretch>
        </p:blipFill>
        <p:spPr>
          <a:xfrm>
            <a:off x="6820843" y="985870"/>
            <a:ext cx="2052977" cy="1920240"/>
          </a:xfrm>
          <a:prstGeom prst="rect">
            <a:avLst/>
          </a:prstGeom>
        </p:spPr>
      </p:pic>
    </p:spTree>
    <p:extLst>
      <p:ext uri="{BB962C8B-B14F-4D97-AF65-F5344CB8AC3E}">
        <p14:creationId xmlns:p14="http://schemas.microsoft.com/office/powerpoint/2010/main" val="18985735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A0E4E09-FC02-4ADC-951A-3FFA90B6FE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68F005E4-2B27-4774-8B3B-60B8ECEB77DB}"/>
              </a:ext>
            </a:extLst>
          </p:cNvPr>
          <p:cNvSpPr>
            <a:spLocks noGrp="1"/>
          </p:cNvSpPr>
          <p:nvPr>
            <p:ph type="title"/>
          </p:nvPr>
        </p:nvSpPr>
        <p:spPr>
          <a:xfrm>
            <a:off x="4789714" y="1220724"/>
            <a:ext cx="3556472" cy="1478973"/>
          </a:xfrm>
        </p:spPr>
        <p:txBody>
          <a:bodyPr>
            <a:normAutofit/>
          </a:bodyPr>
          <a:lstStyle/>
          <a:p>
            <a:r>
              <a:rPr lang="en-US" sz="3300" dirty="0"/>
              <a:t>Potentially eligible students </a:t>
            </a:r>
            <a:br>
              <a:rPr lang="en-US" sz="3300" dirty="0"/>
            </a:br>
            <a:r>
              <a:rPr lang="en-US" sz="3300" dirty="0"/>
              <a:t>Entering VR Services</a:t>
            </a:r>
          </a:p>
        </p:txBody>
      </p:sp>
      <p:sp>
        <p:nvSpPr>
          <p:cNvPr id="22" name="Freeform: Shape 21">
            <a:extLst>
              <a:ext uri="{FF2B5EF4-FFF2-40B4-BE49-F238E27FC236}">
                <a16:creationId xmlns:a16="http://schemas.microsoft.com/office/drawing/2014/main" id="{E5821A2D-F010-4C2B-8819-23281D9C77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3"/>
            <a:ext cx="4571771" cy="5143498"/>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5" name="Picture 4">
            <a:extLst>
              <a:ext uri="{FF2B5EF4-FFF2-40B4-BE49-F238E27FC236}">
                <a16:creationId xmlns:a16="http://schemas.microsoft.com/office/drawing/2014/main" id="{9F343475-1612-4182-BA4F-BCDB49A7F659}"/>
              </a:ext>
            </a:extLst>
          </p:cNvPr>
          <p:cNvPicPr>
            <a:picLocks noChangeAspect="1"/>
          </p:cNvPicPr>
          <p:nvPr/>
        </p:nvPicPr>
        <p:blipFill>
          <a:blip r:embed="rId2"/>
          <a:stretch>
            <a:fillRect/>
          </a:stretch>
        </p:blipFill>
        <p:spPr>
          <a:xfrm>
            <a:off x="471647" y="1062990"/>
            <a:ext cx="2034765" cy="4732020"/>
          </a:xfrm>
          <a:prstGeom prst="rect">
            <a:avLst/>
          </a:prstGeom>
        </p:spPr>
      </p:pic>
      <p:sp>
        <p:nvSpPr>
          <p:cNvPr id="3" name="Content Placeholder 2">
            <a:extLst>
              <a:ext uri="{FF2B5EF4-FFF2-40B4-BE49-F238E27FC236}">
                <a16:creationId xmlns:a16="http://schemas.microsoft.com/office/drawing/2014/main" id="{B28C7F17-9C01-4B03-B92C-93B059077478}"/>
              </a:ext>
            </a:extLst>
          </p:cNvPr>
          <p:cNvSpPr>
            <a:spLocks noGrp="1"/>
          </p:cNvSpPr>
          <p:nvPr>
            <p:ph idx="1"/>
          </p:nvPr>
        </p:nvSpPr>
        <p:spPr>
          <a:xfrm>
            <a:off x="4789714" y="2699698"/>
            <a:ext cx="3556472" cy="2786702"/>
          </a:xfrm>
        </p:spPr>
        <p:txBody>
          <a:bodyPr>
            <a:normAutofit lnSpcReduction="10000"/>
          </a:bodyPr>
          <a:lstStyle/>
          <a:p>
            <a:r>
              <a:rPr lang="en-US" sz="1800" dirty="0"/>
              <a:t>If your potentially eligible student feels they will need additional VR services due to their disability(s) even after leaving high school, then they can apply to the VR program. </a:t>
            </a:r>
          </a:p>
          <a:p>
            <a:r>
              <a:rPr lang="en-US" sz="1800" dirty="0"/>
              <a:t>Your student will need to complete an application and be determined by a VR counselor to have met all the eligibility criteria.</a:t>
            </a:r>
          </a:p>
          <a:p>
            <a:endParaRPr lang="en-US" dirty="0"/>
          </a:p>
        </p:txBody>
      </p:sp>
      <p:grpSp>
        <p:nvGrpSpPr>
          <p:cNvPr id="24" name="Group 23">
            <a:extLst>
              <a:ext uri="{FF2B5EF4-FFF2-40B4-BE49-F238E27FC236}">
                <a16:creationId xmlns:a16="http://schemas.microsoft.com/office/drawing/2014/main" id="{D68B9961-F007-40D1-AF51-61B6DE5106C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25" name="Oval 24">
              <a:extLst>
                <a:ext uri="{FF2B5EF4-FFF2-40B4-BE49-F238E27FC236}">
                  <a16:creationId xmlns:a16="http://schemas.microsoft.com/office/drawing/2014/main" id="{E9FDF494-C7FB-47DF-BD39-1F65FA55081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6" name="Oval 25">
              <a:extLst>
                <a:ext uri="{FF2B5EF4-FFF2-40B4-BE49-F238E27FC236}">
                  <a16:creationId xmlns:a16="http://schemas.microsoft.com/office/drawing/2014/main" id="{3A822E1C-4C1A-4BEE-B19C-0FFB2D57BBD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103129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Rockwell" panose="02060603020205020403"/>
            </a:endParaRPr>
          </a:p>
        </p:txBody>
      </p:sp>
      <p:sp>
        <p:nvSpPr>
          <p:cNvPr id="60" name="Rectangle 59">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735345"/>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843430"/>
            <a:ext cx="7667244" cy="1558751"/>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26E6FC-00D1-43F1-9CBE-6BC696DACAD9}"/>
              </a:ext>
            </a:extLst>
          </p:cNvPr>
          <p:cNvSpPr>
            <a:spLocks noGrp="1"/>
          </p:cNvSpPr>
          <p:nvPr>
            <p:ph type="title"/>
          </p:nvPr>
        </p:nvSpPr>
        <p:spPr>
          <a:xfrm>
            <a:off x="964093" y="3978774"/>
            <a:ext cx="3407762" cy="1325356"/>
          </a:xfrm>
        </p:spPr>
        <p:txBody>
          <a:bodyPr>
            <a:normAutofit/>
          </a:bodyPr>
          <a:lstStyle/>
          <a:p>
            <a:pPr algn="r"/>
            <a:r>
              <a:rPr lang="en-US" altLang="en-US"/>
              <a:t>How to get started</a:t>
            </a:r>
            <a:endParaRPr lang="en-US"/>
          </a:p>
        </p:txBody>
      </p:sp>
      <p:pic>
        <p:nvPicPr>
          <p:cNvPr id="15" name="Picture 14">
            <a:extLst>
              <a:ext uri="{FF2B5EF4-FFF2-40B4-BE49-F238E27FC236}">
                <a16:creationId xmlns:a16="http://schemas.microsoft.com/office/drawing/2014/main" id="{167267CA-1A09-4F93-94C2-A2E81D3DA4B9}"/>
              </a:ext>
            </a:extLst>
          </p:cNvPr>
          <p:cNvPicPr>
            <a:picLocks noChangeAspect="1"/>
          </p:cNvPicPr>
          <p:nvPr/>
        </p:nvPicPr>
        <p:blipFill>
          <a:blip r:embed="rId4"/>
          <a:stretch>
            <a:fillRect/>
          </a:stretch>
        </p:blipFill>
        <p:spPr>
          <a:xfrm>
            <a:off x="758449" y="1550730"/>
            <a:ext cx="1735343" cy="1735343"/>
          </a:xfrm>
          <a:prstGeom prst="rect">
            <a:avLst/>
          </a:prstGeom>
        </p:spPr>
      </p:pic>
      <p:pic>
        <p:nvPicPr>
          <p:cNvPr id="13" name="Picture 12">
            <a:extLst>
              <a:ext uri="{FF2B5EF4-FFF2-40B4-BE49-F238E27FC236}">
                <a16:creationId xmlns:a16="http://schemas.microsoft.com/office/drawing/2014/main" id="{E32345F5-0E5C-4B6E-BA67-D5726F189645}"/>
              </a:ext>
            </a:extLst>
          </p:cNvPr>
          <p:cNvPicPr>
            <a:picLocks noChangeAspect="1"/>
          </p:cNvPicPr>
          <p:nvPr/>
        </p:nvPicPr>
        <p:blipFill>
          <a:blip r:embed="rId5"/>
          <a:stretch>
            <a:fillRect/>
          </a:stretch>
        </p:blipFill>
        <p:spPr>
          <a:xfrm>
            <a:off x="3689266" y="1833110"/>
            <a:ext cx="1765469" cy="1170582"/>
          </a:xfrm>
          <a:prstGeom prst="rect">
            <a:avLst/>
          </a:prstGeom>
        </p:spPr>
      </p:pic>
      <p:pic>
        <p:nvPicPr>
          <p:cNvPr id="14" name="Picture 13">
            <a:extLst>
              <a:ext uri="{FF2B5EF4-FFF2-40B4-BE49-F238E27FC236}">
                <a16:creationId xmlns:a16="http://schemas.microsoft.com/office/drawing/2014/main" id="{259E50AF-0981-40DC-921E-C8EDD7270784}"/>
              </a:ext>
            </a:extLst>
          </p:cNvPr>
          <p:cNvPicPr>
            <a:picLocks noChangeAspect="1"/>
          </p:cNvPicPr>
          <p:nvPr/>
        </p:nvPicPr>
        <p:blipFill>
          <a:blip r:embed="rId6"/>
          <a:stretch>
            <a:fillRect/>
          </a:stretch>
        </p:blipFill>
        <p:spPr>
          <a:xfrm>
            <a:off x="6650209" y="1554586"/>
            <a:ext cx="1735343" cy="1727630"/>
          </a:xfrm>
          <a:prstGeom prst="rect">
            <a:avLst/>
          </a:prstGeom>
        </p:spPr>
      </p:pic>
      <p:pic>
        <p:nvPicPr>
          <p:cNvPr id="10" name="Picture 9">
            <a:extLst>
              <a:ext uri="{FF2B5EF4-FFF2-40B4-BE49-F238E27FC236}">
                <a16:creationId xmlns:a16="http://schemas.microsoft.com/office/drawing/2014/main" id="{9C5AD87C-170E-429C-B9FC-EB93C3F552AB}"/>
              </a:ext>
            </a:extLst>
          </p:cNvPr>
          <p:cNvPicPr>
            <a:picLocks noChangeAspect="1"/>
          </p:cNvPicPr>
          <p:nvPr/>
        </p:nvPicPr>
        <p:blipFill>
          <a:blip r:embed="rId7"/>
          <a:stretch>
            <a:fillRect/>
          </a:stretch>
        </p:blipFill>
        <p:spPr>
          <a:xfrm>
            <a:off x="758449" y="4074165"/>
            <a:ext cx="1355465" cy="1097280"/>
          </a:xfrm>
          <a:prstGeom prst="rect">
            <a:avLst/>
          </a:prstGeom>
        </p:spPr>
      </p:pic>
      <p:sp>
        <p:nvSpPr>
          <p:cNvPr id="3" name="Content Placeholder 2">
            <a:extLst>
              <a:ext uri="{FF2B5EF4-FFF2-40B4-BE49-F238E27FC236}">
                <a16:creationId xmlns:a16="http://schemas.microsoft.com/office/drawing/2014/main" id="{3CD9D568-FBCB-4640-977F-E4465D0F9740}"/>
              </a:ext>
            </a:extLst>
          </p:cNvPr>
          <p:cNvSpPr>
            <a:spLocks noGrp="1"/>
          </p:cNvSpPr>
          <p:nvPr>
            <p:ph idx="1"/>
          </p:nvPr>
        </p:nvSpPr>
        <p:spPr>
          <a:xfrm>
            <a:off x="4663440" y="3985058"/>
            <a:ext cx="3524416" cy="1325356"/>
          </a:xfrm>
        </p:spPr>
        <p:txBody>
          <a:bodyPr anchor="ctr">
            <a:normAutofit/>
          </a:bodyPr>
          <a:lstStyle/>
          <a:p>
            <a:pPr marL="0" indent="0">
              <a:buNone/>
            </a:pPr>
            <a:r>
              <a:rPr lang="en-US" altLang="en-US" sz="1275"/>
              <a:t>Contact your nearest Texas Workforce Solutions-Vocational Rehabilitation office.</a:t>
            </a:r>
          </a:p>
          <a:p>
            <a:r>
              <a:rPr lang="en-US" sz="1275"/>
              <a:t>Call: 512-936-6400</a:t>
            </a:r>
          </a:p>
          <a:p>
            <a:r>
              <a:rPr lang="fr-FR" sz="1275"/>
              <a:t>Email: vr.office.locator@twc.state.tx.us</a:t>
            </a:r>
          </a:p>
          <a:p>
            <a:r>
              <a:rPr lang="en-US" sz="1275"/>
              <a:t>Web Site: www.twc.texas.gov/VRNearMe</a:t>
            </a:r>
          </a:p>
        </p:txBody>
      </p:sp>
      <p:sp>
        <p:nvSpPr>
          <p:cNvPr id="64" name="Rectangle 63">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545375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Oval 65">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68" name="Oval 67">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2760629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78E3E1-BBBA-4058-AAEB-714F04B0257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1" name="Oval 10">
              <a:extLst>
                <a:ext uri="{FF2B5EF4-FFF2-40B4-BE49-F238E27FC236}">
                  <a16:creationId xmlns:a16="http://schemas.microsoft.com/office/drawing/2014/main" id="{86860FA5-CE2B-4019-8FD1-031D7D84EF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2" name="Oval 11">
              <a:extLst>
                <a:ext uri="{FF2B5EF4-FFF2-40B4-BE49-F238E27FC236}">
                  <a16:creationId xmlns:a16="http://schemas.microsoft.com/office/drawing/2014/main" id="{392DF474-2C37-4DC7-B889-E88EAADEA6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14" name="Rectangle 13">
            <a:extLst>
              <a:ext uri="{FF2B5EF4-FFF2-40B4-BE49-F238E27FC236}">
                <a16:creationId xmlns:a16="http://schemas.microsoft.com/office/drawing/2014/main" id="{F3AF35CD-DA30-4E34-B0F3-32C27766DA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3" y="857251"/>
            <a:ext cx="3266767" cy="51434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804DEEC4-B312-4435-A6A5-791D450AF64B}"/>
              </a:ext>
            </a:extLst>
          </p:cNvPr>
          <p:cNvSpPr>
            <a:spLocks noGrp="1"/>
          </p:cNvSpPr>
          <p:nvPr>
            <p:ph type="title"/>
          </p:nvPr>
        </p:nvSpPr>
        <p:spPr>
          <a:xfrm>
            <a:off x="6117263" y="1220724"/>
            <a:ext cx="2658026" cy="1207008"/>
          </a:xfrm>
          <a:ln>
            <a:noFill/>
          </a:ln>
        </p:spPr>
        <p:txBody>
          <a:bodyPr vert="horz" lIns="68580" tIns="34290" rIns="68580" bIns="34290" rtlCol="0" anchor="ctr">
            <a:normAutofit/>
          </a:bodyPr>
          <a:lstStyle/>
          <a:p>
            <a:r>
              <a:rPr lang="en-US" dirty="0"/>
              <a:t>VR Office locator website</a:t>
            </a:r>
          </a:p>
        </p:txBody>
      </p:sp>
      <p:sp>
        <p:nvSpPr>
          <p:cNvPr id="4" name="Text Placeholder 3">
            <a:extLst>
              <a:ext uri="{FF2B5EF4-FFF2-40B4-BE49-F238E27FC236}">
                <a16:creationId xmlns:a16="http://schemas.microsoft.com/office/drawing/2014/main" id="{96B000A1-04DC-4FE2-87A1-08F295A17812}"/>
              </a:ext>
            </a:extLst>
          </p:cNvPr>
          <p:cNvSpPr>
            <a:spLocks noGrp="1"/>
          </p:cNvSpPr>
          <p:nvPr>
            <p:ph type="body" sz="half" idx="2"/>
          </p:nvPr>
        </p:nvSpPr>
        <p:spPr>
          <a:xfrm>
            <a:off x="6117263" y="2448306"/>
            <a:ext cx="2658026" cy="3038094"/>
          </a:xfrm>
        </p:spPr>
        <p:txBody>
          <a:bodyPr vert="horz" lIns="68580" tIns="34290" rIns="68580" bIns="34290" rtlCol="0">
            <a:normAutofit/>
          </a:bodyPr>
          <a:lstStyle/>
          <a:p>
            <a:pPr indent="-137160">
              <a:lnSpc>
                <a:spcPct val="90000"/>
              </a:lnSpc>
              <a:buFont typeface="Wingdings" pitchFamily="2" charset="2"/>
              <a:buChar char="§"/>
            </a:pPr>
            <a:r>
              <a:rPr lang="en-US" sz="1200" dirty="0">
                <a:solidFill>
                  <a:schemeClr val="tx1"/>
                </a:solidFill>
                <a:hlinkClick r:id="rId6"/>
              </a:rPr>
              <a:t>https://webp.twc.state.tx.us/services/VRLookup/</a:t>
            </a:r>
            <a:endParaRPr lang="en-US" sz="1200" dirty="0">
              <a:solidFill>
                <a:schemeClr val="tx1"/>
              </a:solidFill>
            </a:endParaRPr>
          </a:p>
          <a:p>
            <a:pPr indent="-137160">
              <a:lnSpc>
                <a:spcPct val="90000"/>
              </a:lnSpc>
              <a:buFont typeface="Wingdings" pitchFamily="2" charset="2"/>
              <a:buChar char="§"/>
            </a:pPr>
            <a:r>
              <a:rPr lang="en-US" sz="1200" dirty="0">
                <a:solidFill>
                  <a:schemeClr val="tx1"/>
                </a:solidFill>
              </a:rPr>
              <a:t>Enter Zip Code </a:t>
            </a:r>
            <a:r>
              <a:rPr lang="en-US" sz="1200" b="1" i="1" u="sng" dirty="0">
                <a:solidFill>
                  <a:srgbClr val="FF0000"/>
                </a:solidFill>
              </a:rPr>
              <a:t>and</a:t>
            </a:r>
            <a:r>
              <a:rPr lang="en-US" sz="1200" dirty="0">
                <a:solidFill>
                  <a:schemeClr val="tx1"/>
                </a:solidFill>
              </a:rPr>
              <a:t> County Only</a:t>
            </a:r>
          </a:p>
          <a:p>
            <a:pPr indent="-137160">
              <a:lnSpc>
                <a:spcPct val="90000"/>
              </a:lnSpc>
              <a:buFont typeface="Wingdings" pitchFamily="2" charset="2"/>
              <a:buChar char="§"/>
            </a:pPr>
            <a:r>
              <a:rPr lang="en-US" sz="1200" dirty="0">
                <a:solidFill>
                  <a:schemeClr val="tx1"/>
                </a:solidFill>
              </a:rPr>
              <a:t>Specialized Services will be listed on the results page:</a:t>
            </a:r>
          </a:p>
          <a:p>
            <a:pPr lvl="1" indent="-137160">
              <a:buFont typeface="Wingdings" pitchFamily="2" charset="2"/>
              <a:buChar char="§"/>
            </a:pPr>
            <a:r>
              <a:rPr lang="en-US" sz="1050" dirty="0"/>
              <a:t>VR Services for Students</a:t>
            </a:r>
          </a:p>
          <a:p>
            <a:pPr lvl="1" indent="-137160">
              <a:buFont typeface="Wingdings" pitchFamily="2" charset="2"/>
              <a:buChar char="§"/>
            </a:pPr>
            <a:r>
              <a:rPr lang="en-US" sz="1050" dirty="0"/>
              <a:t>VR Services for Individuals who are Blind and Visually Impaired</a:t>
            </a:r>
          </a:p>
          <a:p>
            <a:pPr indent="-137160">
              <a:buFont typeface="Wingdings" pitchFamily="2" charset="2"/>
              <a:buChar char="§"/>
            </a:pPr>
            <a:r>
              <a:rPr lang="en-US" sz="1200" dirty="0">
                <a:solidFill>
                  <a:schemeClr val="tx1"/>
                </a:solidFill>
              </a:rPr>
              <a:t>You may not see the Specialized Services listed in the results; do not worry. Call the office and you will be connected to the correct counselor.</a:t>
            </a:r>
          </a:p>
          <a:p>
            <a:pPr indent="-137160">
              <a:lnSpc>
                <a:spcPct val="90000"/>
              </a:lnSpc>
              <a:buFont typeface="Wingdings" pitchFamily="2" charset="2"/>
              <a:buChar char="§"/>
            </a:pPr>
            <a:endParaRPr lang="en-US" sz="1200" dirty="0">
              <a:solidFill>
                <a:schemeClr val="tx1"/>
              </a:solidFill>
            </a:endParaRPr>
          </a:p>
        </p:txBody>
      </p:sp>
      <p:grpSp>
        <p:nvGrpSpPr>
          <p:cNvPr id="16" name="Group 15">
            <a:extLst>
              <a:ext uri="{FF2B5EF4-FFF2-40B4-BE49-F238E27FC236}">
                <a16:creationId xmlns:a16="http://schemas.microsoft.com/office/drawing/2014/main" id="{BCFC42DC-2C46-47C4-BC61-530557385D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7" name="Oval 16">
              <a:extLst>
                <a:ext uri="{FF2B5EF4-FFF2-40B4-BE49-F238E27FC236}">
                  <a16:creationId xmlns:a16="http://schemas.microsoft.com/office/drawing/2014/main" id="{54B91A37-AA1F-4966-8ACF-93023547DA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8" name="Oval 17">
              <a:extLst>
                <a:ext uri="{FF2B5EF4-FFF2-40B4-BE49-F238E27FC236}">
                  <a16:creationId xmlns:a16="http://schemas.microsoft.com/office/drawing/2014/main" id="{17B17AC5-0931-432F-9A4A-DDCFAA010A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pic>
        <p:nvPicPr>
          <p:cNvPr id="8" name="Content Placeholder 7">
            <a:extLst>
              <a:ext uri="{FF2B5EF4-FFF2-40B4-BE49-F238E27FC236}">
                <a16:creationId xmlns:a16="http://schemas.microsoft.com/office/drawing/2014/main" id="{54F15251-F7BE-4DAF-8F83-56EF95B65653}"/>
              </a:ext>
            </a:extLst>
          </p:cNvPr>
          <p:cNvPicPr>
            <a:picLocks noGrp="1" noChangeAspect="1"/>
          </p:cNvPicPr>
          <p:nvPr>
            <p:ph idx="1"/>
          </p:nvPr>
        </p:nvPicPr>
        <p:blipFill>
          <a:blip r:embed="rId7"/>
          <a:stretch>
            <a:fillRect/>
          </a:stretch>
        </p:blipFill>
        <p:spPr>
          <a:xfrm>
            <a:off x="368711" y="1003231"/>
            <a:ext cx="4924827" cy="4869180"/>
          </a:xfrm>
          <a:prstGeom prst="rect">
            <a:avLst/>
          </a:prstGeom>
        </p:spPr>
      </p:pic>
    </p:spTree>
    <p:extLst>
      <p:ext uri="{BB962C8B-B14F-4D97-AF65-F5344CB8AC3E}">
        <p14:creationId xmlns:p14="http://schemas.microsoft.com/office/powerpoint/2010/main" val="582827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0"/>
            <a:ext cx="3486127" cy="51435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endParaRPr lang="en-US" sz="15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724B2AB3-5DC9-4759-9C38-52CED3B0783C}"/>
              </a:ext>
            </a:extLst>
          </p:cNvPr>
          <p:cNvSpPr>
            <a:spLocks noGrp="1"/>
          </p:cNvSpPr>
          <p:nvPr>
            <p:ph type="title"/>
          </p:nvPr>
        </p:nvSpPr>
        <p:spPr>
          <a:xfrm>
            <a:off x="482601" y="1339849"/>
            <a:ext cx="2764734" cy="4146551"/>
          </a:xfrm>
        </p:spPr>
        <p:txBody>
          <a:bodyPr>
            <a:normAutofit/>
          </a:bodyPr>
          <a:lstStyle/>
          <a:p>
            <a:pPr algn="r"/>
            <a:r>
              <a:rPr lang="en-US" sz="3300" b="1">
                <a:solidFill>
                  <a:srgbClr val="FFFFFF"/>
                </a:solidFill>
                <a:latin typeface="Calibri Light" panose="020F0302020204030204" pitchFamily="34" charset="0"/>
                <a:cs typeface="Calibri Light" panose="020F0302020204030204" pitchFamily="34" charset="0"/>
              </a:rPr>
              <a:t>Texas Workforce Commission </a:t>
            </a:r>
            <a:br>
              <a:rPr lang="en-US" sz="3300" b="1">
                <a:solidFill>
                  <a:srgbClr val="FFFFFF"/>
                </a:solidFill>
                <a:latin typeface="Calibri Light" panose="020F0302020204030204" pitchFamily="34" charset="0"/>
                <a:cs typeface="Calibri Light" panose="020F0302020204030204" pitchFamily="34" charset="0"/>
              </a:rPr>
            </a:br>
            <a:r>
              <a:rPr lang="en-US" sz="3300" b="1">
                <a:solidFill>
                  <a:srgbClr val="FFFFFF"/>
                </a:solidFill>
                <a:latin typeface="Calibri Light" panose="020F0302020204030204" pitchFamily="34" charset="0"/>
                <a:cs typeface="Calibri Light" panose="020F0302020204030204" pitchFamily="34" charset="0"/>
              </a:rPr>
              <a:t/>
            </a:r>
            <a:br>
              <a:rPr lang="en-US" sz="3300" b="1">
                <a:solidFill>
                  <a:srgbClr val="FFFFFF"/>
                </a:solidFill>
                <a:latin typeface="Calibri Light" panose="020F0302020204030204" pitchFamily="34" charset="0"/>
                <a:cs typeface="Calibri Light" panose="020F0302020204030204" pitchFamily="34" charset="0"/>
              </a:rPr>
            </a:br>
            <a:r>
              <a:rPr lang="en-US" sz="3300" b="1">
                <a:solidFill>
                  <a:srgbClr val="FFFFFF"/>
                </a:solidFill>
                <a:latin typeface="Calibri Light" panose="020F0302020204030204" pitchFamily="34" charset="0"/>
                <a:cs typeface="Calibri Light" panose="020F0302020204030204" pitchFamily="34" charset="0"/>
              </a:rPr>
              <a:t>Contact information</a:t>
            </a:r>
            <a:endParaRPr lang="en-US" sz="3300">
              <a:solidFill>
                <a:srgbClr val="FFFFFF"/>
              </a:solidFill>
            </a:endParaRPr>
          </a:p>
        </p:txBody>
      </p:sp>
      <p:sp>
        <p:nvSpPr>
          <p:cNvPr id="3" name="Content Placeholder 2">
            <a:extLst>
              <a:ext uri="{FF2B5EF4-FFF2-40B4-BE49-F238E27FC236}">
                <a16:creationId xmlns:a16="http://schemas.microsoft.com/office/drawing/2014/main" id="{4DDCA696-AA7C-4667-AF17-4CB296276C2F}"/>
              </a:ext>
            </a:extLst>
          </p:cNvPr>
          <p:cNvSpPr>
            <a:spLocks noGrp="1"/>
          </p:cNvSpPr>
          <p:nvPr>
            <p:ph idx="1"/>
          </p:nvPr>
        </p:nvSpPr>
        <p:spPr>
          <a:xfrm>
            <a:off x="3790334" y="1307076"/>
            <a:ext cx="5006340" cy="4179324"/>
          </a:xfrm>
        </p:spPr>
        <p:txBody>
          <a:bodyPr anchor="ctr">
            <a:normAutofit/>
          </a:bodyPr>
          <a:lstStyle/>
          <a:p>
            <a:pPr marL="0" indent="0">
              <a:buNone/>
            </a:pPr>
            <a:r>
              <a:rPr lang="en-US" sz="1800" dirty="0">
                <a:cs typeface="Calibri Light" panose="020F0302020204030204" pitchFamily="34" charset="0"/>
              </a:rPr>
              <a:t>Texas Workforce Solutions-Vocational Rehabilitation Services</a:t>
            </a:r>
          </a:p>
          <a:p>
            <a:pPr marL="0" indent="0">
              <a:buNone/>
            </a:pPr>
            <a:r>
              <a:rPr lang="en-US" sz="1800" dirty="0">
                <a:cs typeface="Calibri Light" panose="020F0302020204030204" pitchFamily="34" charset="0"/>
              </a:rPr>
              <a:t>101 East 15th Street</a:t>
            </a:r>
          </a:p>
          <a:p>
            <a:pPr marL="0" indent="0">
              <a:buNone/>
            </a:pPr>
            <a:r>
              <a:rPr lang="en-US" sz="1800" dirty="0">
                <a:cs typeface="Calibri Light" panose="020F0302020204030204" pitchFamily="34" charset="0"/>
              </a:rPr>
              <a:t>Austin, Texas 78778-0001</a:t>
            </a:r>
          </a:p>
          <a:p>
            <a:pPr marL="0" indent="0">
              <a:buNone/>
            </a:pPr>
            <a:r>
              <a:rPr lang="en-US" sz="1800" dirty="0">
                <a:cs typeface="Calibri Light" panose="020F0302020204030204" pitchFamily="34" charset="0"/>
              </a:rPr>
              <a:t>800-628-5115</a:t>
            </a:r>
          </a:p>
          <a:p>
            <a:pPr marL="0" indent="0">
              <a:buNone/>
            </a:pPr>
            <a:r>
              <a:rPr lang="en-US" sz="1800" dirty="0">
                <a:cs typeface="Calibri Light" panose="020F0302020204030204" pitchFamily="34" charset="0"/>
              </a:rPr>
              <a:t>Equal Opportunity Employer/Program</a:t>
            </a:r>
          </a:p>
          <a:p>
            <a:pPr marL="0" indent="0">
              <a:buNone/>
            </a:pPr>
            <a:r>
              <a:rPr lang="en-US" sz="1800" dirty="0">
                <a:cs typeface="Calibri Light" panose="020F0302020204030204" pitchFamily="34" charset="0"/>
              </a:rPr>
              <a:t>Auxiliary aids and services are available upon request to individuals with disabilities.</a:t>
            </a:r>
          </a:p>
          <a:p>
            <a:pPr marL="0" indent="0">
              <a:buNone/>
            </a:pPr>
            <a:r>
              <a:rPr lang="en-US" sz="1800" dirty="0">
                <a:cs typeface="Calibri Light" panose="020F0302020204030204" pitchFamily="34" charset="0"/>
              </a:rPr>
              <a:t>Relay Texas: 800-735-2989 (TTY) and 711 (Voice)</a:t>
            </a:r>
          </a:p>
          <a:p>
            <a:pPr marL="0" indent="0">
              <a:buNone/>
            </a:pPr>
            <a:r>
              <a:rPr lang="en-US" sz="1800" dirty="0">
                <a:cs typeface="Calibri Light" panose="020F0302020204030204" pitchFamily="34" charset="0"/>
              </a:rPr>
              <a:t>The Texas Workforce Commission accepts calls made through any relay service provider.</a:t>
            </a:r>
          </a:p>
        </p:txBody>
      </p:sp>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39676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937" y="1219200"/>
            <a:ext cx="7848600" cy="2209800"/>
          </a:xfrm>
        </p:spPr>
        <p:txBody>
          <a:bodyPr>
            <a:normAutofit/>
          </a:bodyPr>
          <a:lstStyle/>
          <a:p>
            <a:r>
              <a:rPr lang="en-US" b="1" dirty="0" smtClean="0"/>
              <a:t>Child and Family Behavioral Health System (CAFBHS)</a:t>
            </a:r>
            <a:endParaRPr lang="en-US" b="1" dirty="0"/>
          </a:p>
        </p:txBody>
      </p:sp>
      <p:sp>
        <p:nvSpPr>
          <p:cNvPr id="3" name="Subtitle 2"/>
          <p:cNvSpPr>
            <a:spLocks noGrp="1"/>
          </p:cNvSpPr>
          <p:nvPr>
            <p:ph type="subTitle" idx="1"/>
          </p:nvPr>
        </p:nvSpPr>
        <p:spPr>
          <a:xfrm>
            <a:off x="852237" y="3962400"/>
            <a:ext cx="7620000" cy="1634441"/>
          </a:xfrm>
        </p:spPr>
        <p:txBody>
          <a:bodyPr>
            <a:normAutofit lnSpcReduction="10000"/>
          </a:bodyPr>
          <a:lstStyle/>
          <a:p>
            <a:r>
              <a:rPr lang="en-US" sz="2400" dirty="0" smtClean="0"/>
              <a:t>Michelle Aguayo, LPC</a:t>
            </a:r>
          </a:p>
          <a:p>
            <a:r>
              <a:rPr lang="en-US" sz="2400" dirty="0" smtClean="0"/>
              <a:t>Outreach Program Coordinator</a:t>
            </a:r>
          </a:p>
          <a:p>
            <a:r>
              <a:rPr lang="en-US" sz="2400" dirty="0" smtClean="0">
                <a:hlinkClick r:id="rId3"/>
              </a:rPr>
              <a:t>Michelle.M.Aguayo.CIV@MAIL.MIL</a:t>
            </a:r>
            <a:endParaRPr lang="en-US" sz="2400" dirty="0" smtClean="0"/>
          </a:p>
          <a:p>
            <a:r>
              <a:rPr lang="en-US" sz="2400" dirty="0" smtClean="0"/>
              <a:t>(254)553-1060</a:t>
            </a:r>
          </a:p>
          <a:p>
            <a:endParaRPr lang="en-US" dirty="0"/>
          </a:p>
          <a:p>
            <a:endParaRPr lang="en-US" dirty="0"/>
          </a:p>
        </p:txBody>
      </p:sp>
      <p:sp>
        <p:nvSpPr>
          <p:cNvPr id="4"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dirty="0" smtClean="0">
                <a:ln>
                  <a:noFill/>
                </a:ln>
                <a:solidFill>
                  <a:prstClr val="white"/>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prstClr val="white"/>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79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19600" y="0"/>
            <a:ext cx="4572000" cy="914401"/>
          </a:xfrm>
        </p:spPr>
        <p:txBody>
          <a:bodyPr>
            <a:normAutofit/>
          </a:bodyPr>
          <a:lstStyle/>
          <a:p>
            <a:pPr algn="ctr"/>
            <a:r>
              <a:rPr lang="en-US" b="1" dirty="0" smtClean="0"/>
              <a:t>Agenda</a:t>
            </a:r>
            <a:endParaRPr lang="en-US" b="1" dirty="0"/>
          </a:p>
        </p:txBody>
      </p:sp>
      <p:sp>
        <p:nvSpPr>
          <p:cNvPr id="10" name="Content Placeholder 4"/>
          <p:cNvSpPr>
            <a:spLocks noGrp="1"/>
          </p:cNvSpPr>
          <p:nvPr>
            <p:ph idx="1"/>
          </p:nvPr>
        </p:nvSpPr>
        <p:spPr>
          <a:xfrm>
            <a:off x="457200" y="1219200"/>
            <a:ext cx="8534400" cy="5402983"/>
          </a:xfrm>
        </p:spPr>
        <p:txBody>
          <a:bodyPr>
            <a:normAutofit/>
          </a:bodyPr>
          <a:lstStyle/>
          <a:p>
            <a:endParaRPr lang="en-US" sz="2800" dirty="0" smtClean="0"/>
          </a:p>
          <a:p>
            <a:r>
              <a:rPr lang="en-US" sz="2800" dirty="0" smtClean="0"/>
              <a:t>Youth Mental Health Statistics</a:t>
            </a:r>
          </a:p>
          <a:p>
            <a:endParaRPr lang="en-US" sz="1050" dirty="0" smtClean="0"/>
          </a:p>
          <a:p>
            <a:r>
              <a:rPr lang="en-US" sz="2800" dirty="0" smtClean="0"/>
              <a:t>Child and Family Behavioral Health System</a:t>
            </a:r>
          </a:p>
          <a:p>
            <a:pPr lvl="1"/>
            <a:r>
              <a:rPr lang="en-US" sz="2500" dirty="0" smtClean="0"/>
              <a:t>Multi-D clinic</a:t>
            </a:r>
          </a:p>
          <a:p>
            <a:pPr lvl="1"/>
            <a:r>
              <a:rPr lang="en-US" sz="2500" dirty="0" smtClean="0"/>
              <a:t>School Behavioral Health </a:t>
            </a:r>
          </a:p>
          <a:p>
            <a:pPr lvl="1"/>
            <a:r>
              <a:rPr lang="en-US" sz="2500" dirty="0" smtClean="0"/>
              <a:t>Outreach Program</a:t>
            </a:r>
          </a:p>
        </p:txBody>
      </p:sp>
      <p:sp>
        <p:nvSpPr>
          <p:cNvPr id="8"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67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9" y="0"/>
            <a:ext cx="4830679" cy="838200"/>
          </a:xfrm>
        </p:spPr>
        <p:txBody>
          <a:bodyPr>
            <a:normAutofit fontScale="90000"/>
          </a:bodyPr>
          <a:lstStyle/>
          <a:p>
            <a:pPr algn="ctr"/>
            <a:r>
              <a:rPr lang="en-US" b="1" dirty="0" smtClean="0"/>
              <a:t>Pre-COVID Youth Mental Health Stats</a:t>
            </a:r>
            <a:endParaRPr lang="en-US" b="1" dirty="0"/>
          </a:p>
        </p:txBody>
      </p:sp>
      <p:sp>
        <p:nvSpPr>
          <p:cNvPr id="3" name="Content Placeholder 2"/>
          <p:cNvSpPr>
            <a:spLocks noGrp="1"/>
          </p:cNvSpPr>
          <p:nvPr>
            <p:ph idx="1"/>
          </p:nvPr>
        </p:nvSpPr>
        <p:spPr>
          <a:xfrm>
            <a:off x="304800" y="990600"/>
            <a:ext cx="8458200" cy="5656983"/>
          </a:xfrm>
        </p:spPr>
        <p:txBody>
          <a:bodyPr/>
          <a:lstStyle/>
          <a:p>
            <a:pPr>
              <a:spcBef>
                <a:spcPts val="0"/>
              </a:spcBef>
            </a:pPr>
            <a:r>
              <a:rPr lang="en-US" sz="2400" dirty="0"/>
              <a:t>Incidence of </a:t>
            </a:r>
            <a:r>
              <a:rPr lang="en-US" sz="2400" dirty="0" smtClean="0"/>
              <a:t>behavioral health </a:t>
            </a:r>
            <a:r>
              <a:rPr lang="en-US" sz="2400" dirty="0"/>
              <a:t>problems in children and </a:t>
            </a:r>
            <a:r>
              <a:rPr lang="en-US" sz="2400" dirty="0" smtClean="0"/>
              <a:t>teens</a:t>
            </a:r>
            <a:r>
              <a:rPr lang="en-US" sz="2400" baseline="30000" dirty="0"/>
              <a:t>1</a:t>
            </a:r>
            <a:r>
              <a:rPr lang="en-US" sz="2400" dirty="0" smtClean="0"/>
              <a:t> prior to COVID are estimated to be </a:t>
            </a:r>
            <a:r>
              <a:rPr lang="en-US" sz="2800" b="1" dirty="0" smtClean="0"/>
              <a:t>15-20%</a:t>
            </a:r>
            <a:endParaRPr lang="en-US" sz="2400" dirty="0" smtClean="0"/>
          </a:p>
          <a:p>
            <a:pPr marL="0" indent="0">
              <a:spcBef>
                <a:spcPts val="0"/>
              </a:spcBef>
              <a:buNone/>
            </a:pPr>
            <a:endParaRPr lang="en-US" sz="1400" dirty="0"/>
          </a:p>
          <a:p>
            <a:pPr>
              <a:spcBef>
                <a:spcPts val="0"/>
              </a:spcBef>
            </a:pPr>
            <a:r>
              <a:rPr lang="en-US" sz="2400" dirty="0" smtClean="0"/>
              <a:t>About half of </a:t>
            </a:r>
            <a:r>
              <a:rPr lang="en-US" sz="2400" dirty="0"/>
              <a:t>these children receive care for their mental health </a:t>
            </a:r>
            <a:r>
              <a:rPr lang="en-US" sz="2400" dirty="0" smtClean="0"/>
              <a:t>concerns</a:t>
            </a:r>
            <a:r>
              <a:rPr lang="en-US" sz="2400" baseline="30000" dirty="0"/>
              <a:t>1</a:t>
            </a:r>
            <a:endParaRPr lang="en-US" sz="2400" dirty="0"/>
          </a:p>
          <a:p>
            <a:pPr>
              <a:spcBef>
                <a:spcPts val="0"/>
              </a:spcBef>
            </a:pPr>
            <a:endParaRPr lang="en-US" sz="1400" dirty="0"/>
          </a:p>
          <a:p>
            <a:pPr>
              <a:spcBef>
                <a:spcPts val="0"/>
              </a:spcBef>
            </a:pPr>
            <a:r>
              <a:rPr lang="en-US" sz="2400" dirty="0"/>
              <a:t>50% of adults in US with a mental health disorder displayed symptoms by age </a:t>
            </a:r>
            <a:r>
              <a:rPr lang="en-US" sz="2400" dirty="0" smtClean="0"/>
              <a:t>fourteen</a:t>
            </a:r>
            <a:r>
              <a:rPr lang="en-US" sz="2400" baseline="30000" dirty="0" smtClean="0"/>
              <a:t>1</a:t>
            </a:r>
            <a:endParaRPr lang="en-US" sz="2400" dirty="0">
              <a:solidFill>
                <a:srgbClr val="FF0000"/>
              </a:solidFill>
            </a:endParaRPr>
          </a:p>
          <a:p>
            <a:pPr>
              <a:spcBef>
                <a:spcPts val="0"/>
              </a:spcBef>
            </a:pPr>
            <a:endParaRPr lang="en-US" sz="2400" dirty="0"/>
          </a:p>
          <a:p>
            <a:pPr>
              <a:spcBef>
                <a:spcPts val="0"/>
              </a:spcBef>
            </a:pPr>
            <a:r>
              <a:rPr lang="en-US" sz="2400" dirty="0"/>
              <a:t>Studies indicate military-connected </a:t>
            </a:r>
          </a:p>
          <a:p>
            <a:pPr marL="0" indent="0">
              <a:spcBef>
                <a:spcPts val="0"/>
              </a:spcBef>
              <a:buNone/>
            </a:pPr>
            <a:r>
              <a:rPr lang="en-US" sz="2400" dirty="0"/>
              <a:t>   children and adolescents who have </a:t>
            </a:r>
          </a:p>
          <a:p>
            <a:pPr marL="0" indent="0">
              <a:spcBef>
                <a:spcPts val="0"/>
              </a:spcBef>
              <a:buNone/>
            </a:pPr>
            <a:r>
              <a:rPr lang="en-US" sz="2400" dirty="0"/>
              <a:t>   experienced a parental deployment </a:t>
            </a:r>
          </a:p>
          <a:p>
            <a:pPr marL="0" indent="0">
              <a:spcBef>
                <a:spcPts val="0"/>
              </a:spcBef>
              <a:buNone/>
            </a:pPr>
            <a:r>
              <a:rPr lang="en-US" sz="2400" dirty="0"/>
              <a:t>   are at higher risk for social, emotional, </a:t>
            </a:r>
          </a:p>
          <a:p>
            <a:pPr marL="0" indent="0">
              <a:spcBef>
                <a:spcPts val="0"/>
              </a:spcBef>
              <a:buNone/>
            </a:pPr>
            <a:r>
              <a:rPr lang="en-US" sz="2400" dirty="0"/>
              <a:t>   behavioral, and academic problems </a:t>
            </a:r>
          </a:p>
          <a:p>
            <a:endParaRPr lang="en-US" dirty="0"/>
          </a:p>
        </p:txBody>
      </p:sp>
      <p:sp>
        <p:nvSpPr>
          <p:cNvPr id="7"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4225591"/>
            <a:ext cx="3001879" cy="2251409"/>
          </a:xfrm>
          <a:prstGeom prst="rect">
            <a:avLst/>
          </a:prstGeom>
        </p:spPr>
      </p:pic>
    </p:spTree>
    <p:extLst>
      <p:ext uri="{BB962C8B-B14F-4D97-AF65-F5344CB8AC3E}">
        <p14:creationId xmlns:p14="http://schemas.microsoft.com/office/powerpoint/2010/main" val="140600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9" y="0"/>
            <a:ext cx="4830679" cy="838200"/>
          </a:xfrm>
        </p:spPr>
        <p:txBody>
          <a:bodyPr>
            <a:normAutofit fontScale="90000"/>
          </a:bodyPr>
          <a:lstStyle/>
          <a:p>
            <a:pPr algn="ctr"/>
            <a:r>
              <a:rPr lang="en-US" b="1" dirty="0" smtClean="0"/>
              <a:t>Pandemic Impact on Youth Mental Health</a:t>
            </a:r>
            <a:endParaRPr lang="en-US" b="1" dirty="0"/>
          </a:p>
        </p:txBody>
      </p:sp>
      <p:sp>
        <p:nvSpPr>
          <p:cNvPr id="7"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04800" y="1371600"/>
            <a:ext cx="8716878" cy="4805363"/>
          </a:xfrm>
        </p:spPr>
        <p:txBody>
          <a:bodyPr>
            <a:normAutofit/>
          </a:bodyPr>
          <a:lstStyle/>
          <a:p>
            <a:r>
              <a:rPr lang="en-US" sz="2400" dirty="0" smtClean="0"/>
              <a:t>Depression and Generalized Anxiety are the two most common mental health concerns in youth</a:t>
            </a:r>
            <a:r>
              <a:rPr lang="en-US" sz="2400" baseline="30000" dirty="0" smtClean="0"/>
              <a:t>4</a:t>
            </a:r>
          </a:p>
          <a:p>
            <a:r>
              <a:rPr lang="en-US" sz="2400" dirty="0" smtClean="0"/>
              <a:t>Prior to the pandemic</a:t>
            </a:r>
            <a:r>
              <a:rPr lang="en-US" sz="2400" baseline="30000" dirty="0" smtClean="0"/>
              <a:t>4</a:t>
            </a:r>
            <a:r>
              <a:rPr lang="en-US" sz="2400" dirty="0" smtClean="0"/>
              <a:t> rates of:  </a:t>
            </a:r>
          </a:p>
          <a:p>
            <a:pPr lvl="1"/>
            <a:r>
              <a:rPr lang="en-US" sz="2100" dirty="0" smtClean="0"/>
              <a:t>Depression were approximately 12.9%</a:t>
            </a:r>
          </a:p>
          <a:p>
            <a:pPr lvl="1"/>
            <a:r>
              <a:rPr lang="en-US" sz="2100" dirty="0" smtClean="0"/>
              <a:t>Anxiety were approximately 11.6%</a:t>
            </a:r>
          </a:p>
          <a:p>
            <a:r>
              <a:rPr lang="en-US" sz="2400" dirty="0" smtClean="0"/>
              <a:t>A meta-analysis of current</a:t>
            </a:r>
            <a:r>
              <a:rPr lang="en-US" sz="2400" baseline="30000" dirty="0" smtClean="0"/>
              <a:t>4</a:t>
            </a:r>
            <a:r>
              <a:rPr lang="en-US" sz="2400" dirty="0" smtClean="0"/>
              <a:t> (2020/21) rates indicates:</a:t>
            </a:r>
          </a:p>
          <a:p>
            <a:pPr lvl="1"/>
            <a:r>
              <a:rPr lang="en-US" sz="2100" dirty="0" smtClean="0"/>
              <a:t>Depression rates of 25.2%</a:t>
            </a:r>
          </a:p>
          <a:p>
            <a:pPr lvl="1"/>
            <a:r>
              <a:rPr lang="en-US" sz="2100" dirty="0" smtClean="0"/>
              <a:t>Anxiety rates of 20.5% </a:t>
            </a:r>
          </a:p>
          <a:p>
            <a:r>
              <a:rPr lang="en-US" sz="2400" dirty="0" smtClean="0"/>
              <a:t>A study on the mental health implications of COVID on adolescents found a statistically significant increase in depression for males and anxiety for females</a:t>
            </a:r>
            <a:r>
              <a:rPr lang="en-US" sz="2400" baseline="30000" dirty="0" smtClean="0"/>
              <a:t>3</a:t>
            </a:r>
          </a:p>
          <a:p>
            <a:endParaRPr lang="en-US" sz="2400" dirty="0" smtClean="0"/>
          </a:p>
          <a:p>
            <a:pPr lvl="1"/>
            <a:endParaRPr lang="en-US" sz="2100" dirty="0"/>
          </a:p>
        </p:txBody>
      </p:sp>
    </p:spTree>
    <p:extLst>
      <p:ext uri="{BB962C8B-B14F-4D97-AF65-F5344CB8AC3E}">
        <p14:creationId xmlns:p14="http://schemas.microsoft.com/office/powerpoint/2010/main" val="119846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1680" y="149268"/>
            <a:ext cx="7576456" cy="523220"/>
          </a:xfrm>
          <a:prstGeom prst="rect">
            <a:avLst/>
          </a:prstGeom>
          <a:noFill/>
        </p:spPr>
        <p:txBody>
          <a:bodyPr wrap="square" rtlCol="0">
            <a:spAutoFit/>
          </a:bodyPr>
          <a:lstStyle/>
          <a:p>
            <a:pPr algn="ctr"/>
            <a:r>
              <a:rPr lang="en-US" sz="2800" dirty="0" smtClean="0"/>
              <a:t> Purpose and Goals</a:t>
            </a:r>
            <a:endParaRPr lang="en-US" sz="2800" dirty="0"/>
          </a:p>
        </p:txBody>
      </p:sp>
      <p:sp>
        <p:nvSpPr>
          <p:cNvPr id="4" name="TextBox 3"/>
          <p:cNvSpPr txBox="1"/>
          <p:nvPr/>
        </p:nvSpPr>
        <p:spPr>
          <a:xfrm>
            <a:off x="438539" y="1390261"/>
            <a:ext cx="8313575"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Continue development </a:t>
            </a:r>
            <a:r>
              <a:rPr lang="en-US" dirty="0"/>
              <a:t>of </a:t>
            </a:r>
            <a:r>
              <a:rPr lang="en-US" dirty="0" smtClean="0"/>
              <a:t>processes </a:t>
            </a:r>
            <a:r>
              <a:rPr lang="en-US" dirty="0"/>
              <a:t>and tools </a:t>
            </a:r>
            <a:r>
              <a:rPr lang="en-US" dirty="0" smtClean="0"/>
              <a:t>to assist </a:t>
            </a:r>
            <a:r>
              <a:rPr lang="en-US" dirty="0"/>
              <a:t>parents and </a:t>
            </a:r>
            <a:r>
              <a:rPr lang="en-US" dirty="0" smtClean="0"/>
              <a:t>school </a:t>
            </a:r>
            <a:r>
              <a:rPr lang="en-US" dirty="0"/>
              <a:t>districts with transition </a:t>
            </a:r>
            <a:r>
              <a:rPr lang="en-US" dirty="0" smtClean="0"/>
              <a:t>issues </a:t>
            </a:r>
          </a:p>
          <a:p>
            <a:endParaRPr lang="en-US" dirty="0"/>
          </a:p>
          <a:p>
            <a:pPr marL="285750" indent="-285750">
              <a:buFont typeface="Arial" panose="020B0604020202020204" pitchFamily="34" charset="0"/>
              <a:buChar char="•"/>
            </a:pPr>
            <a:r>
              <a:rPr lang="en-US" dirty="0" smtClean="0"/>
              <a:t>Collaborative </a:t>
            </a:r>
            <a:r>
              <a:rPr lang="en-US" dirty="0"/>
              <a:t>forum </a:t>
            </a:r>
            <a:r>
              <a:rPr lang="en-US" dirty="0" smtClean="0"/>
              <a:t>to address issues, concerns and positive experiences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Community Input </a:t>
            </a:r>
            <a:r>
              <a:rPr lang="en-US" dirty="0" smtClean="0"/>
              <a:t>Form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Parents </a:t>
            </a:r>
            <a:r>
              <a:rPr lang="en-US" dirty="0"/>
              <a:t>and participants to have direct involvement in their child’s </a:t>
            </a:r>
            <a:r>
              <a:rPr lang="en-US" dirty="0" smtClean="0"/>
              <a:t>education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Connections with area School </a:t>
            </a:r>
            <a:r>
              <a:rPr lang="en-US" dirty="0"/>
              <a:t>D</a:t>
            </a:r>
            <a:r>
              <a:rPr lang="en-US" dirty="0" smtClean="0"/>
              <a:t>istricts and Central Texas communities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Working Groups </a:t>
            </a:r>
            <a:r>
              <a:rPr lang="en-US" dirty="0"/>
              <a:t>discuss, </a:t>
            </a:r>
            <a:r>
              <a:rPr lang="en-US" dirty="0" smtClean="0"/>
              <a:t>collaborate, propose </a:t>
            </a:r>
            <a:r>
              <a:rPr lang="en-US" dirty="0"/>
              <a:t>recommendations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Education Summit 04 February 2022  </a:t>
            </a:r>
          </a:p>
          <a:p>
            <a:endParaRPr lang="en-US" dirty="0"/>
          </a:p>
        </p:txBody>
      </p:sp>
    </p:spTree>
    <p:extLst>
      <p:ext uri="{BB962C8B-B14F-4D97-AF65-F5344CB8AC3E}">
        <p14:creationId xmlns:p14="http://schemas.microsoft.com/office/powerpoint/2010/main" val="426267420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1"/>
            <a:ext cx="4572000" cy="762000"/>
          </a:xfrm>
        </p:spPr>
        <p:txBody>
          <a:bodyPr>
            <a:normAutofit/>
          </a:bodyPr>
          <a:lstStyle/>
          <a:p>
            <a:pPr algn="ctr"/>
            <a:r>
              <a:rPr lang="en-US" b="1" dirty="0" smtClean="0"/>
              <a:t>CAFBHS</a:t>
            </a:r>
            <a:endParaRPr lang="en-US" b="1" dirty="0"/>
          </a:p>
        </p:txBody>
      </p:sp>
      <p:sp>
        <p:nvSpPr>
          <p:cNvPr id="5"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Content Placeholder 4"/>
          <p:cNvSpPr txBox="1">
            <a:spLocks/>
          </p:cNvSpPr>
          <p:nvPr/>
        </p:nvSpPr>
        <p:spPr>
          <a:xfrm>
            <a:off x="572193" y="1349808"/>
            <a:ext cx="8534400" cy="540298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Child and Family Behavioral Health </a:t>
            </a:r>
            <a:r>
              <a:rPr kumimoji="0" lang="en-US" sz="3200" b="1" i="1" u="none" strike="noStrike" kern="1200" cap="none" spc="0" normalizeH="0" baseline="0" noProof="0" dirty="0" smtClean="0">
                <a:ln>
                  <a:noFill/>
                </a:ln>
                <a:solidFill>
                  <a:prstClr val="black"/>
                </a:solidFill>
                <a:effectLst/>
                <a:uLnTx/>
                <a:uFillTx/>
                <a:latin typeface="Calibri" panose="020F0502020204030204"/>
                <a:ea typeface="+mn-ea"/>
                <a:cs typeface="+mn-cs"/>
              </a:rPr>
              <a:t>System</a:t>
            </a:r>
          </a:p>
          <a:p>
            <a:pPr marL="342900" marR="0" lvl="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Multi-Disciplinary Clinic</a:t>
            </a:r>
          </a:p>
          <a:p>
            <a:pPr marL="800100" marR="0" lvl="1" indent="-342900"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r>
              <a:rPr kumimoji="0" lang="en-US" sz="2400" b="0" i="0" u="none" strike="noStrike" kern="1200" cap="none" spc="0" normalizeH="0" baseline="30000" noProof="0" dirty="0" smtClean="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floor of CRDAMC</a:t>
            </a:r>
          </a:p>
          <a:p>
            <a:pPr marL="800100" marR="0" lvl="1" indent="-342900"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School Behavioral Health</a:t>
            </a:r>
          </a:p>
          <a:p>
            <a:pPr marL="800100" marR="0" lvl="1" indent="-342900"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On-Post middle and elementary schools</a:t>
            </a:r>
          </a:p>
          <a:p>
            <a:pPr marL="342900" marR="0" lvl="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Outreach Program</a:t>
            </a:r>
          </a:p>
          <a:p>
            <a:pPr marL="800100" marR="0" lvl="1" indent="-342900"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On/off-post partnerships and education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732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0"/>
            <a:ext cx="4953000" cy="854074"/>
          </a:xfrm>
        </p:spPr>
        <p:txBody>
          <a:bodyPr>
            <a:normAutofit/>
          </a:bodyPr>
          <a:lstStyle/>
          <a:p>
            <a:pPr algn="ctr"/>
            <a:r>
              <a:rPr lang="en-US" b="1" dirty="0" smtClean="0"/>
              <a:t>Multi-D Clinic</a:t>
            </a:r>
            <a:endParaRPr lang="en-US" b="1" dirty="0"/>
          </a:p>
        </p:txBody>
      </p:sp>
      <p:sp>
        <p:nvSpPr>
          <p:cNvPr id="4"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628650" y="1219200"/>
            <a:ext cx="7886700" cy="5299656"/>
          </a:xfrm>
          <a:prstGeom prst="rect">
            <a:avLst/>
          </a:prstGeom>
        </p:spPr>
        <p:txBody>
          <a:bodyPr wrap="square">
            <a:spAutoFit/>
          </a:bodyPr>
          <a:lstStyle/>
          <a:p>
            <a:pPr marL="0" indent="0" algn="ctr">
              <a:buNone/>
            </a:pPr>
            <a:r>
              <a:rPr lang="en-US" sz="3200" b="1" dirty="0"/>
              <a:t>Multi-Disciplinary Clinic</a:t>
            </a:r>
          </a:p>
          <a:p>
            <a:pPr marL="0" indent="0">
              <a:buNone/>
            </a:pPr>
            <a:endParaRPr lang="en-US" sz="2800" dirty="0" smtClean="0"/>
          </a:p>
          <a:p>
            <a:pPr marL="0" indent="0">
              <a:buNone/>
            </a:pPr>
            <a:r>
              <a:rPr lang="en-US" sz="2800" dirty="0" smtClean="0"/>
              <a:t>Location:  3</a:t>
            </a:r>
            <a:r>
              <a:rPr lang="en-US" sz="2800" baseline="30000" dirty="0" smtClean="0"/>
              <a:t>rd</a:t>
            </a:r>
            <a:r>
              <a:rPr lang="en-US" sz="2800" dirty="0" smtClean="0"/>
              <a:t> floor of CRDAMC, Woodlands</a:t>
            </a:r>
          </a:p>
          <a:p>
            <a:pPr marL="0" indent="0">
              <a:buNone/>
            </a:pPr>
            <a:endParaRPr lang="en-US" sz="1050" dirty="0"/>
          </a:p>
          <a:p>
            <a:pPr marL="0" indent="0">
              <a:buNone/>
            </a:pPr>
            <a:r>
              <a:rPr lang="en-US" sz="2800" dirty="0"/>
              <a:t>Time limited/problem focused direct care:</a:t>
            </a:r>
          </a:p>
          <a:p>
            <a:pPr marL="285750" indent="-285750">
              <a:buFont typeface="Wingdings" panose="05000000000000000000" pitchFamily="2" charset="2"/>
              <a:buChar char="ü"/>
            </a:pPr>
            <a:r>
              <a:rPr lang="en-US" sz="2400" dirty="0" smtClean="0"/>
              <a:t>Child </a:t>
            </a:r>
            <a:r>
              <a:rPr lang="en-US" sz="2400" dirty="0"/>
              <a:t>and adolescent individual therapy</a:t>
            </a:r>
          </a:p>
          <a:p>
            <a:pPr marL="285750" indent="-285750">
              <a:buFont typeface="Wingdings" panose="05000000000000000000" pitchFamily="2" charset="2"/>
              <a:buChar char="ü"/>
            </a:pPr>
            <a:r>
              <a:rPr lang="en-US" sz="2400" dirty="0"/>
              <a:t>Medication management for children </a:t>
            </a:r>
            <a:r>
              <a:rPr lang="en-US" sz="2400" dirty="0" smtClean="0"/>
              <a:t>&amp; </a:t>
            </a:r>
            <a:r>
              <a:rPr lang="en-US" sz="2400" dirty="0"/>
              <a:t>adolescents</a:t>
            </a:r>
          </a:p>
          <a:p>
            <a:pPr marL="285750" indent="-285750">
              <a:buFont typeface="Wingdings" panose="05000000000000000000" pitchFamily="2" charset="2"/>
              <a:buChar char="ü"/>
            </a:pPr>
            <a:r>
              <a:rPr lang="en-US" sz="2400" dirty="0"/>
              <a:t>Psychological testing and evaluations</a:t>
            </a:r>
          </a:p>
          <a:p>
            <a:pPr marL="285750" indent="-285750">
              <a:buFont typeface="Wingdings" panose="05000000000000000000" pitchFamily="2" charset="2"/>
              <a:buChar char="ü"/>
            </a:pPr>
            <a:r>
              <a:rPr lang="en-US" sz="2400" dirty="0"/>
              <a:t>Adolescent support group</a:t>
            </a:r>
          </a:p>
          <a:p>
            <a:pPr marL="285750" indent="-285750">
              <a:buFont typeface="Wingdings" panose="05000000000000000000" pitchFamily="2" charset="2"/>
              <a:buChar char="ü"/>
            </a:pPr>
            <a:r>
              <a:rPr lang="en-US" sz="2400" dirty="0"/>
              <a:t>Tween support group (Transition Group)</a:t>
            </a:r>
          </a:p>
          <a:p>
            <a:pPr marL="285750" indent="-285750">
              <a:buFont typeface="Wingdings" panose="05000000000000000000" pitchFamily="2" charset="2"/>
              <a:buChar char="ü"/>
            </a:pPr>
            <a:r>
              <a:rPr lang="en-US" sz="2400" dirty="0"/>
              <a:t>Couples/marital counseling</a:t>
            </a:r>
          </a:p>
          <a:p>
            <a:pPr marL="285750" indent="-285750">
              <a:buFont typeface="Wingdings" panose="05000000000000000000" pitchFamily="2" charset="2"/>
              <a:buChar char="ü"/>
            </a:pPr>
            <a:r>
              <a:rPr lang="en-US" sz="2400" dirty="0"/>
              <a:t>Family therapy</a:t>
            </a:r>
          </a:p>
        </p:txBody>
      </p:sp>
    </p:spTree>
    <p:extLst>
      <p:ext uri="{BB962C8B-B14F-4D97-AF65-F5344CB8AC3E}">
        <p14:creationId xmlns:p14="http://schemas.microsoft.com/office/powerpoint/2010/main" val="3551556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28600"/>
            <a:ext cx="4324350" cy="549274"/>
          </a:xfrm>
        </p:spPr>
        <p:txBody>
          <a:bodyPr>
            <a:normAutofit/>
          </a:bodyPr>
          <a:lstStyle/>
          <a:p>
            <a:pPr algn="ctr"/>
            <a:r>
              <a:rPr lang="en-US" b="1" dirty="0" smtClean="0"/>
              <a:t>Accessing Services</a:t>
            </a:r>
            <a:endParaRPr lang="en-US" b="1" dirty="0"/>
          </a:p>
        </p:txBody>
      </p:sp>
      <p:sp>
        <p:nvSpPr>
          <p:cNvPr id="8"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Content Placeholder 5"/>
          <p:cNvSpPr txBox="1">
            <a:spLocks noGrp="1"/>
          </p:cNvSpPr>
          <p:nvPr>
            <p:ph idx="1"/>
          </p:nvPr>
        </p:nvSpPr>
        <p:spPr>
          <a:xfrm>
            <a:off x="533400" y="990600"/>
            <a:ext cx="8286750" cy="5760551"/>
          </a:xfrm>
          <a:prstGeom prst="rect">
            <a:avLst/>
          </a:prstGeom>
          <a:noFill/>
        </p:spPr>
        <p:txBody>
          <a:bodyPr wrap="square" lIns="91440" tIns="45720" rIns="91440" bIns="45720" rtlCol="0" anchor="t">
            <a:spAutoFit/>
          </a:bodyPr>
          <a:lstStyle/>
          <a:p>
            <a:pPr marL="742950" lvl="1" indent="-285750">
              <a:buFont typeface="Wingdings" panose="05000000000000000000" pitchFamily="2" charset="2"/>
              <a:buChar char="Ø"/>
            </a:pPr>
            <a:r>
              <a:rPr lang="en-US" sz="2200" b="1" dirty="0"/>
              <a:t>Talk to your Primary Care </a:t>
            </a:r>
            <a:r>
              <a:rPr lang="en-US" sz="2200" b="1" dirty="0" smtClean="0"/>
              <a:t>Manager</a:t>
            </a:r>
          </a:p>
          <a:p>
            <a:pPr marL="457200" lvl="1" indent="0">
              <a:buNone/>
            </a:pPr>
            <a:r>
              <a:rPr lang="en-US" sz="2200" dirty="0" smtClean="0"/>
              <a:t>PCMs </a:t>
            </a:r>
            <a:r>
              <a:rPr lang="en-US" sz="2200" dirty="0"/>
              <a:t>are trained to diagnose and </a:t>
            </a:r>
            <a:r>
              <a:rPr lang="en-US" sz="2200" dirty="0" smtClean="0"/>
              <a:t>medically treat common  behavioral health conditions</a:t>
            </a:r>
            <a:endParaRPr lang="en-US" sz="2200" dirty="0"/>
          </a:p>
          <a:p>
            <a:pPr marL="1200150" lvl="2" indent="-285750">
              <a:buFont typeface="Wingdings" panose="05000000000000000000" pitchFamily="2" charset="2"/>
              <a:buChar char="Ø"/>
            </a:pPr>
            <a:r>
              <a:rPr lang="en-US" sz="2200" dirty="0" smtClean="0"/>
              <a:t>Depression</a:t>
            </a:r>
          </a:p>
          <a:p>
            <a:pPr marL="1200150" lvl="2" indent="-285750">
              <a:buFont typeface="Wingdings" panose="05000000000000000000" pitchFamily="2" charset="2"/>
              <a:buChar char="Ø"/>
            </a:pPr>
            <a:r>
              <a:rPr lang="en-US" sz="2200" dirty="0" smtClean="0"/>
              <a:t>Anxiety</a:t>
            </a:r>
            <a:endParaRPr lang="en-US" sz="2200" dirty="0"/>
          </a:p>
          <a:p>
            <a:pPr marL="1200150" lvl="2" indent="-285750">
              <a:buFont typeface="Wingdings" panose="05000000000000000000" pitchFamily="2" charset="2"/>
              <a:buChar char="Ø"/>
            </a:pPr>
            <a:r>
              <a:rPr lang="en-US" sz="2200" dirty="0" smtClean="0"/>
              <a:t>ADHD</a:t>
            </a:r>
            <a:endParaRPr lang="en-US" sz="2200" dirty="0"/>
          </a:p>
          <a:p>
            <a:pPr marL="742950" lvl="1" indent="-285750">
              <a:buFont typeface="Wingdings" panose="05000000000000000000" pitchFamily="2" charset="2"/>
              <a:buChar char="Ø"/>
            </a:pPr>
            <a:r>
              <a:rPr lang="en-US" sz="2200" b="1" dirty="0"/>
              <a:t>Request a referral from PCM to </a:t>
            </a:r>
            <a:r>
              <a:rPr lang="en-US" sz="2200" b="1" dirty="0" smtClean="0"/>
              <a:t>CAFBHS for </a:t>
            </a:r>
            <a:r>
              <a:rPr lang="en-US" sz="2200" b="1" dirty="0"/>
              <a:t>specialty services</a:t>
            </a:r>
          </a:p>
          <a:p>
            <a:pPr marL="1200150" lvl="2" indent="-285750">
              <a:buFont typeface="Wingdings" panose="05000000000000000000" pitchFamily="2" charset="2"/>
              <a:buChar char="Ø"/>
            </a:pPr>
            <a:r>
              <a:rPr lang="en-US" sz="2200" dirty="0"/>
              <a:t>For counseling:  individual, group or play therapy</a:t>
            </a:r>
          </a:p>
          <a:p>
            <a:pPr marL="1200150" lvl="2" indent="-285750">
              <a:buFont typeface="Wingdings" panose="05000000000000000000" pitchFamily="2" charset="2"/>
              <a:buChar char="Ø"/>
            </a:pPr>
            <a:r>
              <a:rPr lang="en-US" sz="2200" dirty="0"/>
              <a:t>Psychiatric medication management for complex conditions</a:t>
            </a:r>
          </a:p>
          <a:p>
            <a:pPr marL="1200150" lvl="2" indent="-285750">
              <a:buFont typeface="Wingdings" panose="05000000000000000000" pitchFamily="2" charset="2"/>
              <a:buChar char="Ø"/>
            </a:pPr>
            <a:r>
              <a:rPr lang="en-US" sz="2200" dirty="0"/>
              <a:t>Psychological testing</a:t>
            </a:r>
          </a:p>
          <a:p>
            <a:pPr marL="1200150" lvl="2" indent="-285750">
              <a:buFont typeface="Wingdings" panose="05000000000000000000" pitchFamily="2" charset="2"/>
              <a:buChar char="Ø"/>
            </a:pPr>
            <a:endParaRPr lang="en-US" sz="400" dirty="0"/>
          </a:p>
          <a:p>
            <a:pPr marL="742950" lvl="1" indent="-285750">
              <a:buFont typeface="Wingdings" panose="05000000000000000000" pitchFamily="2" charset="2"/>
              <a:buChar char="Ø"/>
            </a:pPr>
            <a:r>
              <a:rPr lang="en-US" sz="2200" b="1" dirty="0"/>
              <a:t>Call the clinic directly to inquire about services</a:t>
            </a:r>
          </a:p>
          <a:p>
            <a:pPr marL="1200150" lvl="2" indent="-285750">
              <a:buFont typeface="Wingdings" panose="05000000000000000000" pitchFamily="2" charset="2"/>
              <a:buChar char="Ø"/>
            </a:pPr>
            <a:r>
              <a:rPr lang="en-US" sz="2200" dirty="0"/>
              <a:t>286-7079 or 287-1866</a:t>
            </a:r>
          </a:p>
          <a:p>
            <a:pPr marL="1200150" lvl="2" indent="-285750">
              <a:buFont typeface="Wingdings" panose="05000000000000000000" pitchFamily="2" charset="2"/>
              <a:buChar char="Ø"/>
            </a:pPr>
            <a:r>
              <a:rPr lang="en-US" sz="2200" dirty="0"/>
              <a:t>Speak to a Care Coordinator</a:t>
            </a:r>
          </a:p>
          <a:p>
            <a:pPr marL="1200150" lvl="2" indent="-285750">
              <a:buFont typeface="Wingdings" panose="05000000000000000000" pitchFamily="2" charset="2"/>
              <a:buChar char="Ø"/>
            </a:pPr>
            <a:r>
              <a:rPr lang="en-US" sz="2200" dirty="0"/>
              <a:t>Telephone Triage</a:t>
            </a:r>
          </a:p>
          <a:p>
            <a:pPr marL="1200150" lvl="2" indent="-285750">
              <a:buFont typeface="Wingdings" panose="05000000000000000000" pitchFamily="2" charset="2"/>
              <a:buChar char="Ø"/>
            </a:pPr>
            <a:r>
              <a:rPr lang="en-US" sz="2200" dirty="0"/>
              <a:t>Schedule an appointment or refer </a:t>
            </a:r>
            <a:r>
              <a:rPr lang="en-US" sz="2200" dirty="0" smtClean="0"/>
              <a:t>elsewhere for services</a:t>
            </a:r>
            <a:endParaRPr lang="en-US" sz="2200" dirty="0"/>
          </a:p>
          <a:p>
            <a:pPr marL="1200150" lvl="2"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1997865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572000" cy="762000"/>
          </a:xfrm>
        </p:spPr>
        <p:txBody>
          <a:bodyPr>
            <a:normAutofit/>
          </a:bodyPr>
          <a:lstStyle/>
          <a:p>
            <a:pPr algn="ctr"/>
            <a:r>
              <a:rPr lang="en-US" b="1" dirty="0" smtClean="0"/>
              <a:t>School Behavioral Health</a:t>
            </a:r>
            <a:endParaRPr lang="en-US" b="1" dirty="0"/>
          </a:p>
        </p:txBody>
      </p:sp>
      <p:sp>
        <p:nvSpPr>
          <p:cNvPr id="5"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Content Placeholder 5"/>
          <p:cNvSpPr txBox="1">
            <a:spLocks noGrp="1"/>
          </p:cNvSpPr>
          <p:nvPr>
            <p:ph idx="1"/>
          </p:nvPr>
        </p:nvSpPr>
        <p:spPr>
          <a:xfrm>
            <a:off x="762000" y="914400"/>
            <a:ext cx="8229600" cy="6112955"/>
          </a:xfrm>
          <a:prstGeom prst="rect">
            <a:avLst/>
          </a:prstGeom>
          <a:noFill/>
        </p:spPr>
        <p:txBody>
          <a:bodyPr wrap="square" lIns="91440" tIns="45720" rIns="91440" bIns="45720" rtlCol="0" anchor="t">
            <a:spAutoFit/>
          </a:bodyPr>
          <a:lstStyle/>
          <a:p>
            <a:pPr marL="0" indent="0">
              <a:buNone/>
            </a:pPr>
            <a:r>
              <a:rPr lang="en-US" sz="2000" u="sng" dirty="0"/>
              <a:t>Available at all </a:t>
            </a:r>
            <a:r>
              <a:rPr lang="en-US" sz="2000" b="1" u="sng" dirty="0" smtClean="0"/>
              <a:t>on-post</a:t>
            </a:r>
            <a:r>
              <a:rPr lang="en-US" sz="2000" u="sng" dirty="0" smtClean="0"/>
              <a:t> middle and elementary </a:t>
            </a:r>
            <a:r>
              <a:rPr lang="en-US" sz="2000" u="sng" dirty="0"/>
              <a:t>schools</a:t>
            </a:r>
          </a:p>
          <a:p>
            <a:pPr marL="285750" indent="-285750">
              <a:buFont typeface="Wingdings" panose="05000000000000000000" pitchFamily="2" charset="2"/>
              <a:buChar char="ü"/>
            </a:pPr>
            <a:r>
              <a:rPr lang="en-US" sz="2000" dirty="0"/>
              <a:t>Providers are embedded within the school</a:t>
            </a:r>
          </a:p>
          <a:p>
            <a:pPr marL="285750" indent="-285750">
              <a:buFont typeface="Wingdings" panose="05000000000000000000" pitchFamily="2" charset="2"/>
              <a:buChar char="ü"/>
            </a:pPr>
            <a:r>
              <a:rPr lang="en-US" sz="2000" dirty="0"/>
              <a:t>Easily accessible for students and families</a:t>
            </a:r>
          </a:p>
          <a:p>
            <a:pPr marL="285750" indent="-285750">
              <a:buFont typeface="Wingdings" panose="05000000000000000000" pitchFamily="2" charset="2"/>
              <a:buChar char="ü"/>
            </a:pPr>
            <a:r>
              <a:rPr lang="en-US" sz="2000" dirty="0"/>
              <a:t>Reduces absences from school</a:t>
            </a:r>
          </a:p>
          <a:p>
            <a:pPr marL="285750" indent="-285750">
              <a:buFont typeface="Wingdings" panose="05000000000000000000" pitchFamily="2" charset="2"/>
              <a:buChar char="ü"/>
            </a:pPr>
            <a:r>
              <a:rPr lang="en-US" sz="2000" dirty="0"/>
              <a:t>Services in the school, where children spend a majority of their day</a:t>
            </a:r>
          </a:p>
          <a:p>
            <a:pPr marL="285750" indent="-285750">
              <a:buFont typeface="Wingdings" panose="05000000000000000000" pitchFamily="2" charset="2"/>
              <a:buChar char="ü"/>
            </a:pPr>
            <a:r>
              <a:rPr lang="en-US" sz="2000" dirty="0"/>
              <a:t>Providers work hand-in-hand with school staff</a:t>
            </a:r>
          </a:p>
          <a:p>
            <a:pPr marL="285750" indent="-285750">
              <a:buFont typeface="Wingdings" panose="05000000000000000000" pitchFamily="2" charset="2"/>
              <a:buChar char="ü"/>
            </a:pPr>
            <a:r>
              <a:rPr lang="en-US" sz="2000" dirty="0"/>
              <a:t>Medical appointment</a:t>
            </a:r>
          </a:p>
          <a:p>
            <a:pPr marL="742950" lvl="1" indent="-285750">
              <a:buFont typeface="Wingdings" panose="05000000000000000000" pitchFamily="2" charset="2"/>
              <a:buChar char="ü"/>
            </a:pPr>
            <a:r>
              <a:rPr lang="en-US" sz="2000" dirty="0"/>
              <a:t>Documented in child’s medical record</a:t>
            </a:r>
          </a:p>
          <a:p>
            <a:pPr marL="742950" lvl="1" indent="-285750">
              <a:buFont typeface="Wingdings" panose="05000000000000000000" pitchFamily="2" charset="2"/>
              <a:buChar char="ü"/>
            </a:pPr>
            <a:r>
              <a:rPr lang="en-US" sz="2000" dirty="0"/>
              <a:t>Protected health information</a:t>
            </a:r>
          </a:p>
          <a:p>
            <a:pPr marL="285750" indent="-285750">
              <a:buFont typeface="Wingdings" panose="05000000000000000000" pitchFamily="2" charset="2"/>
              <a:buChar char="ü"/>
            </a:pPr>
            <a:r>
              <a:rPr lang="en-US" sz="2000" dirty="0"/>
              <a:t>Can </a:t>
            </a:r>
            <a:r>
              <a:rPr lang="en-US" sz="2000" dirty="0" smtClean="0"/>
              <a:t>help address school-wide issues and provide training</a:t>
            </a:r>
            <a:endParaRPr lang="en-US" sz="2000" dirty="0"/>
          </a:p>
          <a:p>
            <a:pPr marL="742950" lvl="1" indent="-285750">
              <a:buFont typeface="Wingdings" panose="05000000000000000000" pitchFamily="2" charset="2"/>
              <a:buChar char="ü"/>
            </a:pPr>
            <a:r>
              <a:rPr lang="en-US" sz="2000" dirty="0" smtClean="0"/>
              <a:t>Bullying, Social skills</a:t>
            </a:r>
          </a:p>
          <a:p>
            <a:pPr marL="742950" lvl="1" indent="-285750">
              <a:buFont typeface="Wingdings" panose="05000000000000000000" pitchFamily="2" charset="2"/>
              <a:buChar char="ü"/>
            </a:pPr>
            <a:r>
              <a:rPr lang="en-US" sz="2000" dirty="0" smtClean="0"/>
              <a:t>Autism &amp; behavioral supports</a:t>
            </a:r>
            <a:endParaRPr lang="en-US" sz="2000" dirty="0"/>
          </a:p>
          <a:p>
            <a:endParaRPr lang="en-US" sz="600" dirty="0"/>
          </a:p>
          <a:p>
            <a:pPr marL="0" indent="0">
              <a:buNone/>
            </a:pPr>
            <a:r>
              <a:rPr lang="en-US" sz="2000" u="sng" dirty="0"/>
              <a:t>Accessing SBH </a:t>
            </a:r>
            <a:r>
              <a:rPr lang="en-US" sz="2000" u="sng" dirty="0" smtClean="0"/>
              <a:t>services</a:t>
            </a:r>
            <a:endParaRPr lang="en-US" sz="2000" u="sng" dirty="0"/>
          </a:p>
          <a:p>
            <a:pPr marL="285750" indent="-285750">
              <a:buFont typeface="Wingdings" panose="05000000000000000000" pitchFamily="2" charset="2"/>
              <a:buChar char="Ø"/>
            </a:pPr>
            <a:r>
              <a:rPr lang="en-US" sz="2000" dirty="0"/>
              <a:t>Call </a:t>
            </a:r>
            <a:r>
              <a:rPr lang="en-US" sz="2000" dirty="0" smtClean="0"/>
              <a:t>CAFBHS clinic at 286-7079 </a:t>
            </a:r>
            <a:r>
              <a:rPr lang="en-US" sz="2000" dirty="0"/>
              <a:t>or 287-1866</a:t>
            </a:r>
          </a:p>
          <a:p>
            <a:pPr marL="285750" indent="-285750">
              <a:buFont typeface="Wingdings" panose="05000000000000000000" pitchFamily="2" charset="2"/>
              <a:buChar char="Ø"/>
            </a:pPr>
            <a:r>
              <a:rPr lang="en-US" sz="2000" dirty="0"/>
              <a:t>Speak to teacher or school counselor and request services</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3047342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1800" y="0"/>
            <a:ext cx="4876800" cy="838200"/>
          </a:xfrm>
        </p:spPr>
        <p:txBody>
          <a:bodyPr>
            <a:normAutofit/>
          </a:bodyPr>
          <a:lstStyle/>
          <a:p>
            <a:pPr algn="ctr">
              <a:lnSpc>
                <a:spcPct val="70000"/>
              </a:lnSpc>
            </a:pPr>
            <a:r>
              <a:rPr lang="en-US" b="1" dirty="0" smtClean="0"/>
              <a:t>Outreach Program</a:t>
            </a:r>
            <a:endParaRPr lang="en-US" b="1" dirty="0"/>
          </a:p>
        </p:txBody>
      </p:sp>
      <p:sp>
        <p:nvSpPr>
          <p:cNvPr id="10" name="Content Placeholder 4"/>
          <p:cNvSpPr>
            <a:spLocks noGrp="1"/>
          </p:cNvSpPr>
          <p:nvPr>
            <p:ph idx="1"/>
          </p:nvPr>
        </p:nvSpPr>
        <p:spPr>
          <a:xfrm>
            <a:off x="457200" y="838200"/>
            <a:ext cx="8458200" cy="5394430"/>
          </a:xfrm>
        </p:spPr>
        <p:txBody>
          <a:bodyPr>
            <a:normAutofit fontScale="92500" lnSpcReduction="10000"/>
          </a:bodyPr>
          <a:lstStyle/>
          <a:p>
            <a:endParaRPr lang="en-US" sz="1800" dirty="0" smtClean="0"/>
          </a:p>
          <a:p>
            <a:pPr marL="0" indent="0">
              <a:buFont typeface="Georgia" pitchFamily="18" charset="0"/>
              <a:buNone/>
            </a:pPr>
            <a:r>
              <a:rPr lang="en-US" sz="2600" dirty="0" smtClean="0"/>
              <a:t>Seventy </a:t>
            </a:r>
            <a:r>
              <a:rPr lang="en-US" sz="2600" dirty="0"/>
              <a:t>percent (70%) of families live off-post, necessitating collaboration &amp; partnerships among Military medical, Military installation and civilian entities that serve Children &amp; Families</a:t>
            </a:r>
          </a:p>
          <a:p>
            <a:pPr marL="274320" lvl="1" indent="0">
              <a:buFont typeface="Georgia" pitchFamily="18" charset="0"/>
              <a:buNone/>
            </a:pPr>
            <a:endParaRPr lang="en-US" sz="2600" dirty="0"/>
          </a:p>
          <a:p>
            <a:pPr lvl="1"/>
            <a:r>
              <a:rPr lang="en-US" sz="2600" dirty="0" smtClean="0"/>
              <a:t>Build </a:t>
            </a:r>
            <a:r>
              <a:rPr lang="en-US" sz="2600" dirty="0"/>
              <a:t>and sustain relationships with agencies and organizations</a:t>
            </a:r>
          </a:p>
          <a:p>
            <a:pPr lvl="2">
              <a:spcBef>
                <a:spcPts val="0"/>
              </a:spcBef>
            </a:pPr>
            <a:r>
              <a:rPr lang="en-US" sz="2600" dirty="0"/>
              <a:t>Behavioral Health Hospitals and Private Practice Providers</a:t>
            </a:r>
          </a:p>
          <a:p>
            <a:pPr lvl="2">
              <a:spcBef>
                <a:spcPts val="0"/>
              </a:spcBef>
            </a:pPr>
            <a:r>
              <a:rPr lang="en-US" sz="2600" dirty="0"/>
              <a:t>Medical Homes / Primary Care</a:t>
            </a:r>
          </a:p>
          <a:p>
            <a:pPr lvl="2">
              <a:spcBef>
                <a:spcPts val="0"/>
              </a:spcBef>
            </a:pPr>
            <a:r>
              <a:rPr lang="en-US" sz="2600" dirty="0"/>
              <a:t>School Districts</a:t>
            </a:r>
          </a:p>
          <a:p>
            <a:pPr lvl="2">
              <a:spcBef>
                <a:spcPts val="0"/>
              </a:spcBef>
            </a:pPr>
            <a:r>
              <a:rPr lang="en-US" sz="2600" dirty="0"/>
              <a:t>Suicide Prevention </a:t>
            </a:r>
            <a:r>
              <a:rPr lang="en-US" sz="2600" dirty="0" smtClean="0"/>
              <a:t>Program</a:t>
            </a:r>
          </a:p>
          <a:p>
            <a:pPr lvl="2">
              <a:spcBef>
                <a:spcPts val="0"/>
              </a:spcBef>
            </a:pPr>
            <a:endParaRPr lang="en-US" sz="2600" dirty="0" smtClean="0"/>
          </a:p>
          <a:p>
            <a:pPr lvl="1"/>
            <a:r>
              <a:rPr lang="en-US" sz="2600" dirty="0"/>
              <a:t>Market the CAFBHS mission &amp; services</a:t>
            </a:r>
          </a:p>
          <a:p>
            <a:pPr lvl="2">
              <a:spcBef>
                <a:spcPts val="0"/>
              </a:spcBef>
            </a:pPr>
            <a:r>
              <a:rPr lang="en-US" sz="2600" dirty="0" smtClean="0"/>
              <a:t>FRG meetings, Health </a:t>
            </a:r>
            <a:r>
              <a:rPr lang="en-US" sz="2600" dirty="0"/>
              <a:t>Fairs and Community Meetings </a:t>
            </a:r>
          </a:p>
          <a:p>
            <a:pPr lvl="2">
              <a:spcBef>
                <a:spcPts val="0"/>
              </a:spcBef>
            </a:pPr>
            <a:r>
              <a:rPr lang="en-US" sz="2600" dirty="0"/>
              <a:t>SHAC and Parent Advisory Boards</a:t>
            </a:r>
          </a:p>
          <a:p>
            <a:pPr lvl="2">
              <a:spcBef>
                <a:spcPts val="0"/>
              </a:spcBef>
            </a:pPr>
            <a:r>
              <a:rPr lang="en-US" sz="2600" dirty="0"/>
              <a:t>Community Resource Course</a:t>
            </a:r>
          </a:p>
          <a:p>
            <a:pPr lvl="2">
              <a:spcBef>
                <a:spcPts val="0"/>
              </a:spcBef>
            </a:pPr>
            <a:r>
              <a:rPr lang="en-US" sz="2600" dirty="0"/>
              <a:t>CYS, EFMP &amp; ACS</a:t>
            </a:r>
          </a:p>
          <a:p>
            <a:pPr lvl="2">
              <a:spcBef>
                <a:spcPts val="0"/>
              </a:spcBef>
            </a:pPr>
            <a:endParaRPr lang="en-US" sz="2600" dirty="0"/>
          </a:p>
          <a:p>
            <a:pPr marL="0" indent="0">
              <a:buNone/>
            </a:pPr>
            <a:endParaRPr lang="en-US" sz="1000" dirty="0" smtClean="0"/>
          </a:p>
        </p:txBody>
      </p:sp>
      <p:sp>
        <p:nvSpPr>
          <p:cNvPr id="8"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24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19600" y="105209"/>
            <a:ext cx="4572000" cy="685800"/>
          </a:xfrm>
        </p:spPr>
        <p:txBody>
          <a:bodyPr>
            <a:noAutofit/>
          </a:bodyPr>
          <a:lstStyle/>
          <a:p>
            <a:pPr algn="ctr"/>
            <a:r>
              <a:rPr lang="en-US" b="1" dirty="0" smtClean="0"/>
              <a:t>References</a:t>
            </a:r>
            <a:endParaRPr lang="en-US" b="1" dirty="0"/>
          </a:p>
        </p:txBody>
      </p:sp>
      <p:sp>
        <p:nvSpPr>
          <p:cNvPr id="2" name="Content Placeholder 1"/>
          <p:cNvSpPr>
            <a:spLocks noGrp="1"/>
          </p:cNvSpPr>
          <p:nvPr>
            <p:ph idx="1"/>
          </p:nvPr>
        </p:nvSpPr>
        <p:spPr>
          <a:xfrm>
            <a:off x="152400" y="914400"/>
            <a:ext cx="8839200" cy="5562600"/>
          </a:xfrm>
        </p:spPr>
        <p:txBody>
          <a:bodyPr>
            <a:normAutofit/>
          </a:bodyPr>
          <a:lstStyle/>
          <a:p>
            <a:pPr marL="457200" indent="-457200">
              <a:buFont typeface="+mj-lt"/>
              <a:buAutoNum type="arabicPeriod"/>
            </a:pPr>
            <a:r>
              <a:rPr lang="en-US" dirty="0" err="1" smtClean="0"/>
              <a:t>Ghandour</a:t>
            </a:r>
            <a:r>
              <a:rPr lang="en-US" dirty="0" smtClean="0"/>
              <a:t> </a:t>
            </a:r>
            <a:r>
              <a:rPr lang="en-US" dirty="0"/>
              <a:t>RM, Sherman LJ, </a:t>
            </a:r>
            <a:r>
              <a:rPr lang="en-US" dirty="0" err="1"/>
              <a:t>Vladutiu</a:t>
            </a:r>
            <a:r>
              <a:rPr lang="en-US" dirty="0"/>
              <a:t> CJ, Ali MM, Lynch SE, </a:t>
            </a:r>
            <a:r>
              <a:rPr lang="en-US" dirty="0" err="1"/>
              <a:t>Bitsko</a:t>
            </a:r>
            <a:r>
              <a:rPr lang="en-US" dirty="0"/>
              <a:t> RH, Blumberg SJ. Prevalence and treatment of depression, anxiety, and conduct problems in U.S. children. </a:t>
            </a:r>
            <a:r>
              <a:rPr lang="en-US" i="1" dirty="0"/>
              <a:t>The Journal of Pediatrics</a:t>
            </a:r>
            <a:r>
              <a:rPr lang="en-US" dirty="0"/>
              <a:t>, </a:t>
            </a:r>
            <a:r>
              <a:rPr lang="en-US" dirty="0" smtClean="0"/>
              <a:t>2019;206:256-267</a:t>
            </a:r>
          </a:p>
          <a:p>
            <a:pPr marL="457200" indent="-457200">
              <a:buFont typeface="+mj-lt"/>
              <a:buAutoNum type="arabicPeriod"/>
            </a:pPr>
            <a:r>
              <a:rPr lang="en-US" dirty="0" smtClean="0"/>
              <a:t>Substance Abuse and Mental Health Services Administration. (2019) Key substance use and mental health indicators in the United States: Results from the 2018 National Survey on Drug Use and Health (HHS Publication No. PEP19-5068, NSDUH Series H-54). Rockville, MD</a:t>
            </a:r>
          </a:p>
          <a:p>
            <a:pPr marL="457200" indent="-457200">
              <a:buFont typeface="+mj-lt"/>
              <a:buAutoNum type="arabicPeriod"/>
            </a:pPr>
            <a:r>
              <a:rPr lang="en-US" dirty="0"/>
              <a:t>De France, K. , Hancock, G. , Stack, D. , </a:t>
            </a:r>
            <a:r>
              <a:rPr lang="en-US" dirty="0" err="1"/>
              <a:t>Serbin</a:t>
            </a:r>
            <a:r>
              <a:rPr lang="en-US" dirty="0"/>
              <a:t>, L. , </a:t>
            </a:r>
            <a:r>
              <a:rPr lang="en-US" dirty="0" err="1"/>
              <a:t>Hollenstein</a:t>
            </a:r>
            <a:r>
              <a:rPr lang="en-US" dirty="0"/>
              <a:t>, T. &amp; (9000). The Mental Health Implications of COVID-19 for Adolescents. </a:t>
            </a:r>
            <a:r>
              <a:rPr lang="en-US" i="1" dirty="0"/>
              <a:t>American Psychologist, Publish Ahead of Print </a:t>
            </a:r>
            <a:r>
              <a:rPr lang="en-US" dirty="0"/>
              <a:t>, </a:t>
            </a:r>
            <a:r>
              <a:rPr lang="en-US" dirty="0" err="1"/>
              <a:t>doi</a:t>
            </a:r>
            <a:r>
              <a:rPr lang="en-US" dirty="0"/>
              <a:t>: 10.1037/amp0000838</a:t>
            </a:r>
            <a:r>
              <a:rPr lang="en-US" dirty="0" smtClean="0"/>
              <a:t>.</a:t>
            </a:r>
          </a:p>
          <a:p>
            <a:pPr marL="457200" indent="-457200">
              <a:buFont typeface="+mj-lt"/>
              <a:buAutoNum type="arabicPeriod"/>
            </a:pPr>
            <a:r>
              <a:rPr lang="en-US" dirty="0"/>
              <a:t>Racine N, McArthur BA, Cooke JE, </a:t>
            </a:r>
            <a:r>
              <a:rPr lang="en-US" dirty="0" err="1"/>
              <a:t>Eirich</a:t>
            </a:r>
            <a:r>
              <a:rPr lang="en-US" dirty="0"/>
              <a:t> R, Zhu J, Madigan S. Global Prevalence of Depressive and Anxiety Symptoms in Children and Adolescents During COVID-19: A Meta-analysis. </a:t>
            </a:r>
            <a:r>
              <a:rPr lang="en-US" i="1" dirty="0"/>
              <a:t>JAMA </a:t>
            </a:r>
            <a:r>
              <a:rPr lang="en-US" i="1" dirty="0" err="1"/>
              <a:t>Pediatr</a:t>
            </a:r>
            <a:r>
              <a:rPr lang="en-US" i="1" dirty="0"/>
              <a:t>.</a:t>
            </a:r>
            <a:r>
              <a:rPr lang="en-US" dirty="0"/>
              <a:t> Published online August 09, 2021. doi:10.1001/jamapediatrics.2021.2482</a:t>
            </a:r>
            <a:endParaRPr lang="en-US" dirty="0" smtClean="0"/>
          </a:p>
        </p:txBody>
      </p:sp>
      <p:sp>
        <p:nvSpPr>
          <p:cNvPr id="11" name="Text Box 12"/>
          <p:cNvSpPr txBox="1">
            <a:spLocks noChangeArrowheads="1"/>
          </p:cNvSpPr>
          <p:nvPr/>
        </p:nvSpPr>
        <p:spPr bwMode="auto">
          <a:xfrm>
            <a:off x="3892201" y="664758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dirty="0" smtClean="0">
                <a:ln>
                  <a:noFill/>
                </a:ln>
                <a:solidFill>
                  <a:prstClr val="white"/>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prstClr val="white"/>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66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8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8" y="854611"/>
            <a:ext cx="4281860" cy="31241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9" y="3877025"/>
            <a:ext cx="4281858" cy="283905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258" y="849103"/>
            <a:ext cx="4836742" cy="321018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7257" y="3877025"/>
            <a:ext cx="4849443" cy="2826358"/>
          </a:xfrm>
          <a:prstGeom prst="rect">
            <a:avLst/>
          </a:prstGeom>
        </p:spPr>
      </p:pic>
      <p:sp>
        <p:nvSpPr>
          <p:cNvPr id="13" name="TextBox 12"/>
          <p:cNvSpPr txBox="1"/>
          <p:nvPr/>
        </p:nvSpPr>
        <p:spPr>
          <a:xfrm>
            <a:off x="4319954" y="60855"/>
            <a:ext cx="48240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Questions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Box 12"/>
          <p:cNvSpPr txBox="1">
            <a:spLocks noChangeArrowheads="1"/>
          </p:cNvSpPr>
          <p:nvPr/>
        </p:nvSpPr>
        <p:spPr bwMode="auto">
          <a:xfrm>
            <a:off x="3614759" y="6653933"/>
            <a:ext cx="1359598" cy="210417"/>
          </a:xfrm>
          <a:prstGeom prst="rect">
            <a:avLst/>
          </a:prstGeom>
          <a:solidFill>
            <a:srgbClr val="008000"/>
          </a:solidFill>
          <a:ln w="9525">
            <a:noFill/>
            <a:miter lim="800000"/>
            <a:headEnd/>
            <a:tailEnd/>
          </a:ln>
        </p:spPr>
        <p:txBody>
          <a:bodyPr wrap="square" lIns="86462" tIns="43231" rIns="86462" bIns="4323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all" spc="0" normalizeH="0" baseline="0" noProof="0" dirty="0" smtClean="0">
                <a:ln>
                  <a:noFill/>
                </a:ln>
                <a:solidFill>
                  <a:srgbClr val="FFFFFF"/>
                </a:solidFill>
                <a:effectLst/>
                <a:uLnTx/>
                <a:uFillTx/>
                <a:latin typeface="Calibri" panose="020F0502020204030204"/>
                <a:ea typeface="+mn-ea"/>
                <a:cs typeface="+mn-cs"/>
              </a:rPr>
              <a:t>Unclassified</a:t>
            </a:r>
            <a:r>
              <a:rPr kumimoji="0" lang="en-US" sz="800" b="1" i="0" u="none" strike="noStrike" kern="1200" cap="none" spc="0" normalizeH="0" baseline="0" noProof="0" dirty="0" smtClean="0">
                <a:ln>
                  <a:noFill/>
                </a:ln>
                <a:solidFill>
                  <a:srgbClr val="FFFFFF"/>
                </a:solidFill>
                <a:effectLst/>
                <a:uLnTx/>
                <a:uFillTx/>
                <a:latin typeface="Calibri" panose="020F0502020204030204"/>
                <a:ea typeface="+mn-ea"/>
                <a:cs typeface="+mn-cs"/>
              </a:rPr>
              <a:t>//FOUO </a:t>
            </a:r>
            <a:endParaRPr kumimoji="0" lang="en-US" sz="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4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9CE6F7-EBEC-EE42-8377-650774AF53C5}"/>
              </a:ext>
            </a:extLst>
          </p:cNvPr>
          <p:cNvPicPr>
            <a:picLocks noChangeAspect="1"/>
          </p:cNvPicPr>
          <p:nvPr/>
        </p:nvPicPr>
        <p:blipFill>
          <a:blip r:embed="rId2"/>
          <a:stretch>
            <a:fillRect/>
          </a:stretch>
        </p:blipFill>
        <p:spPr>
          <a:xfrm>
            <a:off x="1543050" y="1051974"/>
            <a:ext cx="6279356" cy="4754052"/>
          </a:xfrm>
          <a:prstGeom prst="rect">
            <a:avLst/>
          </a:prstGeom>
        </p:spPr>
      </p:pic>
    </p:spTree>
    <p:extLst>
      <p:ext uri="{BB962C8B-B14F-4D97-AF65-F5344CB8AC3E}">
        <p14:creationId xmlns:p14="http://schemas.microsoft.com/office/powerpoint/2010/main" val="2496231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93715D7-D96A-324A-9001-CADD3E1C526E}"/>
              </a:ext>
            </a:extLst>
          </p:cNvPr>
          <p:cNvPicPr>
            <a:picLocks noChangeAspect="1"/>
          </p:cNvPicPr>
          <p:nvPr/>
        </p:nvPicPr>
        <p:blipFill>
          <a:blip r:embed="rId2"/>
          <a:stretch>
            <a:fillRect/>
          </a:stretch>
        </p:blipFill>
        <p:spPr>
          <a:xfrm>
            <a:off x="1435298" y="1080638"/>
            <a:ext cx="6273404" cy="4696725"/>
          </a:xfrm>
          <a:prstGeom prst="rect">
            <a:avLst/>
          </a:prstGeom>
        </p:spPr>
      </p:pic>
    </p:spTree>
    <p:extLst>
      <p:ext uri="{BB962C8B-B14F-4D97-AF65-F5344CB8AC3E}">
        <p14:creationId xmlns:p14="http://schemas.microsoft.com/office/powerpoint/2010/main" val="1744800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90F9E24-3BC6-2E48-9EBA-092255310593}"/>
              </a:ext>
            </a:extLst>
          </p:cNvPr>
          <p:cNvPicPr>
            <a:picLocks noChangeAspect="1"/>
          </p:cNvPicPr>
          <p:nvPr/>
        </p:nvPicPr>
        <p:blipFill>
          <a:blip r:embed="rId2"/>
          <a:stretch>
            <a:fillRect/>
          </a:stretch>
        </p:blipFill>
        <p:spPr>
          <a:xfrm>
            <a:off x="1429941" y="1059943"/>
            <a:ext cx="6284119" cy="4738115"/>
          </a:xfrm>
          <a:prstGeom prst="rect">
            <a:avLst/>
          </a:prstGeom>
        </p:spPr>
      </p:pic>
    </p:spTree>
    <p:extLst>
      <p:ext uri="{BB962C8B-B14F-4D97-AF65-F5344CB8AC3E}">
        <p14:creationId xmlns:p14="http://schemas.microsoft.com/office/powerpoint/2010/main" val="320681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200" b="1" dirty="0" smtClean="0"/>
              <a:t>Youth </a:t>
            </a:r>
            <a:r>
              <a:rPr lang="en-US" sz="3200" b="1" dirty="0"/>
              <a:t>Sponsorship Program</a:t>
            </a:r>
            <a:endParaRPr lang="en-US" sz="3200" dirty="0"/>
          </a:p>
        </p:txBody>
      </p:sp>
      <p:sp>
        <p:nvSpPr>
          <p:cNvPr id="3" name="Content Placeholder 2"/>
          <p:cNvSpPr>
            <a:spLocks noGrp="1"/>
          </p:cNvSpPr>
          <p:nvPr>
            <p:ph idx="1"/>
          </p:nvPr>
        </p:nvSpPr>
        <p:spPr>
          <a:xfrm>
            <a:off x="582930" y="1303339"/>
            <a:ext cx="8229600" cy="2457132"/>
          </a:xfrm>
        </p:spPr>
        <p:txBody>
          <a:bodyPr>
            <a:normAutofit/>
          </a:bodyPr>
          <a:lstStyle/>
          <a:p>
            <a:pPr marL="0" indent="0" algn="ctr">
              <a:buNone/>
            </a:pPr>
            <a:r>
              <a:rPr lang="en-US" sz="2200" dirty="0"/>
              <a:t>“The Secretary of Defense shall require that there be at each military installation a youth sponsorship program to facilitate the integration of dependent children of members of the armed forces into new surroundings when moving to that military installation as a result of a parent’s permanent change of station</a:t>
            </a:r>
            <a:r>
              <a:rPr lang="en-US" sz="2200" dirty="0" smtClean="0"/>
              <a:t>.”</a:t>
            </a:r>
            <a:endParaRPr lang="en-US" sz="2200" dirty="0"/>
          </a:p>
        </p:txBody>
      </p:sp>
    </p:spTree>
    <p:extLst>
      <p:ext uri="{BB962C8B-B14F-4D97-AF65-F5344CB8AC3E}">
        <p14:creationId xmlns:p14="http://schemas.microsoft.com/office/powerpoint/2010/main" val="3718267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5065F-63F0-494F-A63D-5DD1C8FB3582}"/>
              </a:ext>
            </a:extLst>
          </p:cNvPr>
          <p:cNvPicPr>
            <a:picLocks noChangeAspect="1"/>
          </p:cNvPicPr>
          <p:nvPr/>
        </p:nvPicPr>
        <p:blipFill>
          <a:blip r:embed="rId2"/>
          <a:stretch>
            <a:fillRect/>
          </a:stretch>
        </p:blipFill>
        <p:spPr>
          <a:xfrm>
            <a:off x="1434406" y="1043759"/>
            <a:ext cx="6275189" cy="4770482"/>
          </a:xfrm>
          <a:prstGeom prst="rect">
            <a:avLst/>
          </a:prstGeom>
        </p:spPr>
      </p:pic>
    </p:spTree>
    <p:extLst>
      <p:ext uri="{BB962C8B-B14F-4D97-AF65-F5344CB8AC3E}">
        <p14:creationId xmlns:p14="http://schemas.microsoft.com/office/powerpoint/2010/main" val="3027525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D3AA4-66B7-924F-9E5D-0443C12CF0EC}"/>
              </a:ext>
            </a:extLst>
          </p:cNvPr>
          <p:cNvPicPr>
            <a:picLocks noChangeAspect="1"/>
          </p:cNvPicPr>
          <p:nvPr/>
        </p:nvPicPr>
        <p:blipFill>
          <a:blip r:embed="rId2"/>
          <a:stretch>
            <a:fillRect/>
          </a:stretch>
        </p:blipFill>
        <p:spPr>
          <a:xfrm>
            <a:off x="1376363" y="1013890"/>
            <a:ext cx="6391275" cy="4830221"/>
          </a:xfrm>
          <a:prstGeom prst="rect">
            <a:avLst/>
          </a:prstGeom>
        </p:spPr>
      </p:pic>
    </p:spTree>
    <p:extLst>
      <p:ext uri="{BB962C8B-B14F-4D97-AF65-F5344CB8AC3E}">
        <p14:creationId xmlns:p14="http://schemas.microsoft.com/office/powerpoint/2010/main" val="958228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E3C415E-519D-D647-ABC8-0A38F4930CAC}"/>
              </a:ext>
            </a:extLst>
          </p:cNvPr>
          <p:cNvPicPr>
            <a:picLocks noChangeAspect="1"/>
          </p:cNvPicPr>
          <p:nvPr/>
        </p:nvPicPr>
        <p:blipFill>
          <a:blip r:embed="rId2"/>
          <a:stretch>
            <a:fillRect/>
          </a:stretch>
        </p:blipFill>
        <p:spPr>
          <a:xfrm>
            <a:off x="1389161" y="1029196"/>
            <a:ext cx="6365678" cy="4799609"/>
          </a:xfrm>
          <a:prstGeom prst="rect">
            <a:avLst/>
          </a:prstGeom>
        </p:spPr>
      </p:pic>
    </p:spTree>
    <p:extLst>
      <p:ext uri="{BB962C8B-B14F-4D97-AF65-F5344CB8AC3E}">
        <p14:creationId xmlns:p14="http://schemas.microsoft.com/office/powerpoint/2010/main" val="2937829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BFC44E97-2570-234F-8DAE-D06E24EBA257}"/>
              </a:ext>
            </a:extLst>
          </p:cNvPr>
          <p:cNvPicPr>
            <a:picLocks noChangeAspect="1"/>
          </p:cNvPicPr>
          <p:nvPr/>
        </p:nvPicPr>
        <p:blipFill>
          <a:blip r:embed="rId2"/>
          <a:stretch>
            <a:fillRect/>
          </a:stretch>
        </p:blipFill>
        <p:spPr>
          <a:xfrm>
            <a:off x="1213246" y="979831"/>
            <a:ext cx="6523435" cy="4898339"/>
          </a:xfrm>
          <a:prstGeom prst="rect">
            <a:avLst/>
          </a:prstGeom>
        </p:spPr>
      </p:pic>
    </p:spTree>
    <p:extLst>
      <p:ext uri="{BB962C8B-B14F-4D97-AF65-F5344CB8AC3E}">
        <p14:creationId xmlns:p14="http://schemas.microsoft.com/office/powerpoint/2010/main" val="3378606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61"/>
          <p:cNvSpPr>
            <a:spLocks noChangeArrowheads="1"/>
          </p:cNvSpPr>
          <p:nvPr/>
        </p:nvSpPr>
        <p:spPr bwMode="auto">
          <a:xfrm>
            <a:off x="359228" y="990600"/>
            <a:ext cx="8305800" cy="5570756"/>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skerville Old Fac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Adopt-A-School (AAS)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Program </a:t>
            </a:r>
            <a:r>
              <a:rPr lang="en-US" sz="3600" b="1" dirty="0" smtClean="0">
                <a:solidFill>
                  <a:prstClr val="black"/>
                </a:solidFill>
                <a:latin typeface="Arial" panose="020B0604020202020204" pitchFamily="34" charset="0"/>
                <a:cs typeface="Arial" panose="020B0604020202020204" pitchFamily="34" charset="0"/>
              </a:rPr>
              <a:t>Overview</a:t>
            </a:r>
            <a:endPar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Ms. Tina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Child and Youth Services SLO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skerville Old Fac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skerville Old Face" pitchFamily="18" charset="0"/>
              <a:ea typeface="+mn-ea"/>
              <a:cs typeface="+mn-cs"/>
            </a:endParaRPr>
          </a:p>
        </p:txBody>
      </p:sp>
    </p:spTree>
    <p:extLst>
      <p:ext uri="{BB962C8B-B14F-4D97-AF65-F5344CB8AC3E}">
        <p14:creationId xmlns:p14="http://schemas.microsoft.com/office/powerpoint/2010/main" val="38445618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1254595"/>
            <a:ext cx="9144000" cy="535531"/>
          </a:xfrm>
        </p:spPr>
        <p:txBody>
          <a:bodyPr/>
          <a:lstStyle/>
          <a:p>
            <a:pPr algn="ctr"/>
            <a:r>
              <a:rPr lang="en-US" sz="3200" dirty="0" smtClean="0"/>
              <a:t>Fort Hood Adopt-A-School Program</a:t>
            </a:r>
            <a:endParaRPr lang="en-US" sz="2800" dirty="0"/>
          </a:p>
        </p:txBody>
      </p:sp>
      <p:sp>
        <p:nvSpPr>
          <p:cNvPr id="11" name="TextBox 10"/>
          <p:cNvSpPr txBox="1"/>
          <p:nvPr/>
        </p:nvSpPr>
        <p:spPr>
          <a:xfrm>
            <a:off x="2408422" y="5547306"/>
            <a:ext cx="42346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Ms. Tina Smith, School Liaison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Adopt-A-School Program Lead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bwMode="auto">
          <a:xfrm>
            <a:off x="57115" y="5277700"/>
            <a:ext cx="1042035" cy="1185545"/>
          </a:xfrm>
          <a:prstGeom prst="rect">
            <a:avLst/>
          </a:prstGeom>
          <a:noFill/>
          <a:ln>
            <a:noFill/>
          </a:ln>
          <a:extLst/>
        </p:spPr>
      </p:pic>
      <p:pic>
        <p:nvPicPr>
          <p:cNvPr id="14" name="Picture 13"/>
          <p:cNvPicPr>
            <a:picLocks noChangeAspect="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t="20000" b="15556"/>
          <a:stretch/>
        </p:blipFill>
        <p:spPr>
          <a:xfrm>
            <a:off x="1171244" y="5495057"/>
            <a:ext cx="1165084" cy="750832"/>
          </a:xfrm>
          <a:prstGeom prst="rect">
            <a:avLst/>
          </a:prstGeom>
        </p:spPr>
      </p:pic>
      <p:pic>
        <p:nvPicPr>
          <p:cNvPr id="9" name="Picture 6" descr="May be an image of 1 person, standing and indoor"/>
          <p:cNvPicPr>
            <a:picLocks noChangeAspect="1" noChangeArrowheads="1"/>
          </p:cNvPicPr>
          <p:nvPr/>
        </p:nvPicPr>
        <p:blipFill rotWithShape="1">
          <a:blip r:embed="rId5">
            <a:extLst>
              <a:ext uri="{28A0092B-C50C-407E-A947-70E740481C1C}">
                <a14:useLocalDpi xmlns:a14="http://schemas.microsoft.com/office/drawing/2010/main" val="0"/>
              </a:ext>
            </a:extLst>
          </a:blip>
          <a:srcRect l="7238" t="32170" r="4861" b="30052"/>
          <a:stretch/>
        </p:blipFill>
        <p:spPr bwMode="auto">
          <a:xfrm>
            <a:off x="2060617" y="2273901"/>
            <a:ext cx="4930258" cy="278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112193"/>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75981" y="279696"/>
            <a:ext cx="7772400" cy="383182"/>
          </a:xfrm>
          <a:prstGeom prst="rect">
            <a:avLst/>
          </a:prstGeom>
        </p:spPr>
        <p:txBody>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Fort Hood Adopt-A-School Program Mission</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Rectangle 2"/>
          <p:cNvSpPr/>
          <p:nvPr/>
        </p:nvSpPr>
        <p:spPr>
          <a:xfrm>
            <a:off x="364300" y="1277928"/>
            <a:ext cx="8382000" cy="23114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***It is the III Corps Commanding General’s intent that the Adopt-A-School (AAS) Program contribute military resources and services to schools in order to nurture the intellectual, emotional, social, and physical growth of children in the greater Fort Hood area.****</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1. This is grounded on the conviction that a general diffusion of knowledge is essential for the welfare of the nation that we, as soldiers in the United States Army, defend and for the preservation of the liberties and rights of citizenship.</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 It is further grounded on the conviction that a successful public education system is directly related to a dedicated and supportive family and community, and that </a:t>
            </a:r>
            <a:r>
              <a:rPr kumimoji="0" lang="en-US" sz="14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parental and community involvement in the school is essential for the maximum educational development of a child</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5" name="Picture 4"/>
          <p:cNvPicPr>
            <a:picLocks noChangeAspect="1"/>
          </p:cNvPicPr>
          <p:nvPr/>
        </p:nvPicPr>
        <p:blipFill>
          <a:blip r:embed="rId3"/>
          <a:stretch>
            <a:fillRect/>
          </a:stretch>
        </p:blipFill>
        <p:spPr>
          <a:xfrm>
            <a:off x="3264984" y="3821423"/>
            <a:ext cx="2322777" cy="2561960"/>
          </a:xfrm>
          <a:prstGeom prst="rect">
            <a:avLst/>
          </a:prstGeom>
        </p:spPr>
      </p:pic>
    </p:spTree>
    <p:extLst>
      <p:ext uri="{BB962C8B-B14F-4D97-AF65-F5344CB8AC3E}">
        <p14:creationId xmlns:p14="http://schemas.microsoft.com/office/powerpoint/2010/main" val="4148323574"/>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14830" y="1060516"/>
            <a:ext cx="5496968" cy="4114800"/>
          </a:xfrm>
          <a:prstGeom prst="rect">
            <a:avLst/>
          </a:prstGeom>
        </p:spPr>
      </p:pic>
      <p:cxnSp>
        <p:nvCxnSpPr>
          <p:cNvPr id="6" name="Straight Arrow Connector 5"/>
          <p:cNvCxnSpPr/>
          <p:nvPr/>
        </p:nvCxnSpPr>
        <p:spPr>
          <a:xfrm>
            <a:off x="6214305" y="3230483"/>
            <a:ext cx="102180" cy="66589"/>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6347106" y="3230483"/>
            <a:ext cx="1486554" cy="410962"/>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V="1">
            <a:off x="6263314" y="1470611"/>
            <a:ext cx="109536" cy="1586345"/>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6425067" y="3174026"/>
            <a:ext cx="2052582" cy="219596"/>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5702410" y="3178876"/>
            <a:ext cx="261673" cy="37408"/>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5964084" y="3327119"/>
            <a:ext cx="151782" cy="1551710"/>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6171983" y="3345822"/>
            <a:ext cx="1017689" cy="1660469"/>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6220707" y="3321923"/>
            <a:ext cx="1213072" cy="1013461"/>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4141957" y="3230483"/>
            <a:ext cx="1822126" cy="337706"/>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109938" y="1060516"/>
            <a:ext cx="3388030"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Fort Hood Supports the Following Number of Schools as of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Belton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 Schools</a:t>
            </a: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Include DAEP</a:t>
            </a:r>
            <a:endPar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1CD, 13ESC, 3CR, NCOA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Copperas Cove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11 Schools</a:t>
            </a: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1CD, 11SIG, 36ENG, 3ASOG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Florence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Gatesville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1CD, DIV WEST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Jarrell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1-CD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Killeen ISD</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- 52 Schools to Include BCJJAEP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1CD, 3CR, 11SIG, 36 ENG, 48CHEM, 69ADA, 504MI, 11MP(CID), 3ASOG, 901 CCBN, DENTAC, MEDCEN, PHA, III Corps, SAMC, 3SFAB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Lampasas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89MP, 15MI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Salado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3CR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Temple ISD-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15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1CD, 13ESC, 3CR, 36ENG, 3ASOG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Total: 117 Schools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itle 1"/>
          <p:cNvSpPr txBox="1">
            <a:spLocks noGrp="1"/>
          </p:cNvSpPr>
          <p:nvPr>
            <p:ph type="title"/>
          </p:nvPr>
        </p:nvSpPr>
        <p:spPr>
          <a:xfrm>
            <a:off x="676741" y="261347"/>
            <a:ext cx="7955280" cy="369332"/>
          </a:xfrm>
          <a:prstGeom prst="rect">
            <a:avLst/>
          </a:prstGeom>
        </p:spPr>
        <p:txBody>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z="2000" dirty="0" smtClean="0">
                <a:solidFill>
                  <a:schemeClr val="bg1"/>
                </a:solidFill>
              </a:rPr>
              <a:t>Fort Hood Adopt-A-School Program Support</a:t>
            </a:r>
            <a:endParaRPr lang="en-US" sz="2000" dirty="0">
              <a:solidFill>
                <a:schemeClr val="bg1"/>
              </a:solidFill>
            </a:endParaRPr>
          </a:p>
        </p:txBody>
      </p:sp>
    </p:spTree>
    <p:extLst>
      <p:ext uri="{BB962C8B-B14F-4D97-AF65-F5344CB8AC3E}">
        <p14:creationId xmlns:p14="http://schemas.microsoft.com/office/powerpoint/2010/main" val="380133863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27705" y="268364"/>
            <a:ext cx="7955280" cy="369332"/>
          </a:xfrm>
        </p:spPr>
        <p:txBody>
          <a:bodyPr/>
          <a:lstStyle/>
          <a:p>
            <a:pPr algn="ctr"/>
            <a:r>
              <a:rPr lang="en-US" sz="2000" dirty="0" smtClean="0">
                <a:solidFill>
                  <a:schemeClr val="bg1"/>
                </a:solidFill>
              </a:rPr>
              <a:t>Fort Hood Adopt-A-School Program Guidelines</a:t>
            </a:r>
            <a:endParaRPr lang="en-US"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25" y="1160289"/>
            <a:ext cx="3568609" cy="461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345" y="1159495"/>
            <a:ext cx="3575055" cy="4618994"/>
          </a:xfrm>
          <a:prstGeom prst="rect">
            <a:avLst/>
          </a:prstGeom>
        </p:spPr>
      </p:pic>
    </p:spTree>
    <p:extLst>
      <p:ext uri="{BB962C8B-B14F-4D97-AF65-F5344CB8AC3E}">
        <p14:creationId xmlns:p14="http://schemas.microsoft.com/office/powerpoint/2010/main" val="2160562841"/>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536" y="279696"/>
            <a:ext cx="7772400" cy="383182"/>
          </a:xfrm>
          <a:prstGeom prst="rect">
            <a:avLst/>
          </a:prstGeom>
        </p:spPr>
        <p:txBody>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Fort Hood Adopt-A-School Program Accountability</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TextBox 2"/>
          <p:cNvSpPr txBox="1"/>
          <p:nvPr/>
        </p:nvSpPr>
        <p:spPr>
          <a:xfrm>
            <a:off x="321732" y="1032934"/>
            <a:ext cx="8542867"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rPr>
              <a:t>Units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rPr>
              <a:t>Storyboards for Supported Events, Unsupported Events, and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rPr>
              <a:t>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rPr>
              <a:t>Monthly Campus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4781" y="1693858"/>
            <a:ext cx="2710952" cy="20438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981" y="4309533"/>
            <a:ext cx="1601702" cy="2125134"/>
          </a:xfrm>
          <a:prstGeom prst="rect">
            <a:avLst/>
          </a:prstGeom>
        </p:spPr>
      </p:pic>
    </p:spTree>
    <p:extLst>
      <p:ext uri="{BB962C8B-B14F-4D97-AF65-F5344CB8AC3E}">
        <p14:creationId xmlns:p14="http://schemas.microsoft.com/office/powerpoint/2010/main" val="187375246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r>
              <a:rPr lang="en-US" sz="4400" b="1" dirty="0" smtClean="0">
                <a:solidFill>
                  <a:srgbClr val="002060"/>
                </a:solidFill>
              </a:rPr>
              <a:t>Youth Sponsorship Provides…</a:t>
            </a:r>
            <a:endParaRPr lang="en-US" sz="4400" b="1" dirty="0">
              <a:solidFill>
                <a:srgbClr val="002060"/>
              </a:solidFill>
            </a:endParaRPr>
          </a:p>
        </p:txBody>
      </p:sp>
      <p:graphicFrame>
        <p:nvGraphicFramePr>
          <p:cNvPr id="4" name="Content Placeholder 3"/>
          <p:cNvGraphicFramePr>
            <a:graphicFrameLocks noGrp="1"/>
          </p:cNvGraphicFramePr>
          <p:nvPr>
            <p:ph idx="4294967295"/>
            <p:extLst/>
          </p:nvPr>
        </p:nvGraphicFramePr>
        <p:xfrm>
          <a:off x="457200" y="1417638"/>
          <a:ext cx="78867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47238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745321" y="288452"/>
            <a:ext cx="7955280" cy="369332"/>
          </a:xfrm>
          <a:prstGeom prst="rect">
            <a:avLst/>
          </a:prstGeom>
        </p:spPr>
        <p:txBody>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z="2000" dirty="0" smtClean="0">
                <a:solidFill>
                  <a:schemeClr val="bg1"/>
                </a:solidFill>
              </a:rPr>
              <a:t>Fort Hood Adopt-A-School Program Recognition</a:t>
            </a:r>
            <a:endParaRPr lang="en-US" sz="2000" dirty="0">
              <a:solidFill>
                <a:schemeClr val="bg1"/>
              </a:solidFill>
            </a:endParaRPr>
          </a:p>
        </p:txBody>
      </p:sp>
      <p:sp>
        <p:nvSpPr>
          <p:cNvPr id="2" name="Content Placeholder 1"/>
          <p:cNvSpPr>
            <a:spLocks noGrp="1"/>
          </p:cNvSpPr>
          <p:nvPr>
            <p:ph idx="1"/>
          </p:nvPr>
        </p:nvSpPr>
        <p:spPr>
          <a:xfrm>
            <a:off x="836761" y="1261591"/>
            <a:ext cx="7772400" cy="4351338"/>
          </a:xfrm>
        </p:spPr>
        <p:txBody>
          <a:bodyPr>
            <a:normAutofit/>
          </a:bodyPr>
          <a:lstStyle/>
          <a:p>
            <a:r>
              <a:rPr lang="en-US" sz="1400" dirty="0" smtClean="0"/>
              <a:t>Monthly Storyboard Feature on Garrison Facebook Page</a:t>
            </a:r>
          </a:p>
          <a:p>
            <a:pPr marL="0" indent="0">
              <a:buNone/>
            </a:pPr>
            <a:endParaRPr lang="en-US" sz="1400" dirty="0" smtClean="0"/>
          </a:p>
          <a:p>
            <a:r>
              <a:rPr lang="en-US" sz="1400" dirty="0" smtClean="0"/>
              <a:t>Adopt-A-School Awards</a:t>
            </a:r>
          </a:p>
          <a:p>
            <a:pPr marL="0" indent="0">
              <a:buNone/>
            </a:pPr>
            <a:endParaRPr lang="en-US" sz="1400" dirty="0" smtClean="0"/>
          </a:p>
          <a:p>
            <a:pPr marL="0" lvl="0" indent="0">
              <a:lnSpc>
                <a:spcPct val="100000"/>
              </a:lnSpc>
              <a:spcBef>
                <a:spcPts val="0"/>
              </a:spcBef>
              <a:buNone/>
            </a:pPr>
            <a:r>
              <a:rPr lang="en-US" sz="1400" b="0" dirty="0" smtClean="0">
                <a:solidFill>
                  <a:prstClr val="black"/>
                </a:solidFill>
                <a:latin typeface="Arial" charset="0"/>
                <a:cs typeface="+mn-cs"/>
              </a:rPr>
              <a:t>	Outstanding </a:t>
            </a:r>
            <a:r>
              <a:rPr lang="en-US" sz="1400" b="0" dirty="0">
                <a:solidFill>
                  <a:prstClr val="black"/>
                </a:solidFill>
                <a:latin typeface="Arial" charset="0"/>
                <a:cs typeface="+mn-cs"/>
              </a:rPr>
              <a:t>Individual: One AAS Service Member or Civilian Volunteer (School or Unit)</a:t>
            </a:r>
          </a:p>
          <a:p>
            <a:pPr marL="0" lvl="0" indent="0">
              <a:lnSpc>
                <a:spcPct val="100000"/>
              </a:lnSpc>
              <a:spcBef>
                <a:spcPts val="0"/>
              </a:spcBef>
              <a:buNone/>
            </a:pPr>
            <a:endParaRPr lang="en-US" sz="1400" b="0" dirty="0">
              <a:solidFill>
                <a:prstClr val="black"/>
              </a:solidFill>
              <a:latin typeface="Arial" charset="0"/>
              <a:cs typeface="+mn-cs"/>
            </a:endParaRPr>
          </a:p>
          <a:p>
            <a:pPr marL="0" lvl="0" indent="0">
              <a:lnSpc>
                <a:spcPct val="100000"/>
              </a:lnSpc>
              <a:spcBef>
                <a:spcPts val="0"/>
              </a:spcBef>
              <a:buNone/>
            </a:pPr>
            <a:r>
              <a:rPr lang="en-US" sz="1400" b="0" dirty="0">
                <a:solidFill>
                  <a:prstClr val="black"/>
                </a:solidFill>
                <a:latin typeface="Arial" charset="0"/>
                <a:cs typeface="+mn-cs"/>
              </a:rPr>
              <a:t>	Outstanding School Point of Contact (POC) : One School Employee</a:t>
            </a:r>
          </a:p>
          <a:p>
            <a:pPr marL="0" lvl="0" indent="0">
              <a:lnSpc>
                <a:spcPct val="100000"/>
              </a:lnSpc>
              <a:spcBef>
                <a:spcPts val="0"/>
              </a:spcBef>
              <a:buFont typeface="Wingdings" panose="05000000000000000000" pitchFamily="2" charset="2"/>
              <a:buChar char="Ø"/>
            </a:pPr>
            <a:endParaRPr lang="en-US" sz="1400" b="0" dirty="0">
              <a:solidFill>
                <a:prstClr val="black"/>
              </a:solidFill>
              <a:latin typeface="Arial" charset="0"/>
              <a:cs typeface="+mn-cs"/>
            </a:endParaRPr>
          </a:p>
          <a:p>
            <a:pPr marL="0" lvl="0" indent="0">
              <a:lnSpc>
                <a:spcPct val="100000"/>
              </a:lnSpc>
              <a:spcBef>
                <a:spcPts val="0"/>
              </a:spcBef>
              <a:buNone/>
            </a:pPr>
            <a:r>
              <a:rPr lang="en-US" sz="1400" b="0" dirty="0">
                <a:solidFill>
                  <a:prstClr val="black"/>
                </a:solidFill>
                <a:latin typeface="Arial" charset="0"/>
                <a:cs typeface="+mn-cs"/>
              </a:rPr>
              <a:t>	Outstanding Unit Point of Contact (POC): One AAS Service Member or Civilian Volunteer Per District</a:t>
            </a:r>
          </a:p>
          <a:p>
            <a:pPr marL="0" lvl="0" indent="0">
              <a:lnSpc>
                <a:spcPct val="100000"/>
              </a:lnSpc>
              <a:spcBef>
                <a:spcPts val="0"/>
              </a:spcBef>
              <a:buNone/>
            </a:pPr>
            <a:endParaRPr lang="en-US" sz="1400" b="0" dirty="0">
              <a:solidFill>
                <a:prstClr val="black"/>
              </a:solidFill>
              <a:latin typeface="Arial" charset="0"/>
              <a:cs typeface="+mn-cs"/>
            </a:endParaRPr>
          </a:p>
          <a:p>
            <a:pPr marL="0" lvl="0" indent="0">
              <a:lnSpc>
                <a:spcPct val="100000"/>
              </a:lnSpc>
              <a:spcBef>
                <a:spcPts val="0"/>
              </a:spcBef>
              <a:buNone/>
            </a:pPr>
            <a:r>
              <a:rPr lang="en-US" sz="1400" b="0" dirty="0">
                <a:solidFill>
                  <a:prstClr val="black"/>
                </a:solidFill>
                <a:latin typeface="Arial" charset="0"/>
                <a:cs typeface="+mn-cs"/>
              </a:rPr>
              <a:t>	Outstanding Unit Commander: One Unit Commander (Any Level)</a:t>
            </a:r>
          </a:p>
          <a:p>
            <a:pPr marL="0" lvl="0" indent="0">
              <a:lnSpc>
                <a:spcPct val="100000"/>
              </a:lnSpc>
              <a:spcBef>
                <a:spcPts val="0"/>
              </a:spcBef>
              <a:buNone/>
            </a:pPr>
            <a:endParaRPr lang="en-US" sz="1400" b="0" dirty="0">
              <a:solidFill>
                <a:prstClr val="black"/>
              </a:solidFill>
              <a:latin typeface="Arial" charset="0"/>
              <a:cs typeface="+mn-cs"/>
            </a:endParaRPr>
          </a:p>
          <a:p>
            <a:pPr marL="0" lvl="0" indent="0">
              <a:lnSpc>
                <a:spcPct val="100000"/>
              </a:lnSpc>
              <a:spcBef>
                <a:spcPts val="0"/>
              </a:spcBef>
              <a:buNone/>
            </a:pPr>
            <a:r>
              <a:rPr lang="en-US" sz="1400" b="0" dirty="0">
                <a:solidFill>
                  <a:prstClr val="black"/>
                </a:solidFill>
                <a:latin typeface="Arial" charset="0"/>
                <a:cs typeface="+mn-cs"/>
              </a:rPr>
              <a:t>	Partnership of the Year Award: One AAS Unit and School Partner</a:t>
            </a:r>
          </a:p>
          <a:p>
            <a:pPr marL="0" lvl="0" indent="0">
              <a:lnSpc>
                <a:spcPct val="100000"/>
              </a:lnSpc>
              <a:spcBef>
                <a:spcPts val="0"/>
              </a:spcBef>
              <a:buFont typeface="Wingdings" panose="05000000000000000000" pitchFamily="2" charset="2"/>
              <a:buChar char="Ø"/>
            </a:pPr>
            <a:endParaRPr lang="en-US" sz="1400" b="0" dirty="0">
              <a:solidFill>
                <a:prstClr val="black"/>
              </a:solidFill>
              <a:latin typeface="Arial" charset="0"/>
              <a:cs typeface="+mn-cs"/>
            </a:endParaRPr>
          </a:p>
          <a:p>
            <a:pPr marL="0" lvl="0" indent="0">
              <a:lnSpc>
                <a:spcPct val="100000"/>
              </a:lnSpc>
              <a:spcBef>
                <a:spcPts val="0"/>
              </a:spcBef>
              <a:buNone/>
            </a:pPr>
            <a:r>
              <a:rPr lang="en-US" sz="1400" b="0" dirty="0">
                <a:solidFill>
                  <a:prstClr val="black"/>
                </a:solidFill>
                <a:latin typeface="Arial" charset="0"/>
                <a:cs typeface="+mn-cs"/>
              </a:rPr>
              <a:t>	Top Hours Award: 1</a:t>
            </a:r>
            <a:r>
              <a:rPr lang="en-US" sz="1400" b="0" baseline="30000" dirty="0">
                <a:solidFill>
                  <a:prstClr val="black"/>
                </a:solidFill>
                <a:latin typeface="Arial" charset="0"/>
                <a:cs typeface="+mn-cs"/>
              </a:rPr>
              <a:t>st</a:t>
            </a:r>
            <a:r>
              <a:rPr lang="en-US" sz="1400" b="0" dirty="0">
                <a:solidFill>
                  <a:prstClr val="black"/>
                </a:solidFill>
                <a:latin typeface="Arial" charset="0"/>
                <a:cs typeface="+mn-cs"/>
              </a:rPr>
              <a:t>-3</a:t>
            </a:r>
            <a:r>
              <a:rPr lang="en-US" sz="1400" b="0" baseline="30000" dirty="0">
                <a:solidFill>
                  <a:prstClr val="black"/>
                </a:solidFill>
                <a:latin typeface="Arial" charset="0"/>
                <a:cs typeface="+mn-cs"/>
              </a:rPr>
              <a:t>rd</a:t>
            </a:r>
            <a:r>
              <a:rPr lang="en-US" sz="1400" b="0" dirty="0">
                <a:solidFill>
                  <a:prstClr val="black"/>
                </a:solidFill>
                <a:latin typeface="Arial" charset="0"/>
                <a:cs typeface="+mn-cs"/>
              </a:rPr>
              <a:t> Place</a:t>
            </a:r>
          </a:p>
          <a:p>
            <a:pPr marL="457200" lvl="1" indent="0">
              <a:lnSpc>
                <a:spcPct val="100000"/>
              </a:lnSpc>
              <a:spcBef>
                <a:spcPts val="0"/>
              </a:spcBef>
              <a:buFont typeface="Wingdings" panose="05000000000000000000" pitchFamily="2" charset="2"/>
              <a:buChar char="Ø"/>
            </a:pPr>
            <a:endParaRPr lang="en-US" sz="1000" dirty="0">
              <a:solidFill>
                <a:prstClr val="black"/>
              </a:solidFill>
              <a:latin typeface="Arial" charset="0"/>
              <a:cs typeface="+mn-cs"/>
            </a:endParaRPr>
          </a:p>
        </p:txBody>
      </p:sp>
      <p:pic>
        <p:nvPicPr>
          <p:cNvPr id="5" name="Picture 6" descr="May be an image of one or more people and people standing">
            <a:extLst>
              <a:ext uri="{FF2B5EF4-FFF2-40B4-BE49-F238E27FC236}">
                <a16:creationId xmlns:a16="http://schemas.microsoft.com/office/drawing/2014/main" id="{57D55268-6A67-4661-8FA7-861F431E83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67" r="18927"/>
          <a:stretch/>
        </p:blipFill>
        <p:spPr bwMode="auto">
          <a:xfrm>
            <a:off x="96689" y="4598126"/>
            <a:ext cx="1734410" cy="1852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931" y="639215"/>
            <a:ext cx="2404304" cy="1722568"/>
          </a:xfrm>
          <a:prstGeom prst="rect">
            <a:avLst/>
          </a:prstGeom>
        </p:spPr>
      </p:pic>
    </p:spTree>
    <p:extLst>
      <p:ext uri="{BB962C8B-B14F-4D97-AF65-F5344CB8AC3E}">
        <p14:creationId xmlns:p14="http://schemas.microsoft.com/office/powerpoint/2010/main" val="1183758082"/>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1423" y="271307"/>
            <a:ext cx="7772400" cy="383182"/>
          </a:xfrm>
          <a:prstGeom prst="rect">
            <a:avLst/>
          </a:prstGeom>
        </p:spPr>
        <p:txBody>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Questions?</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TextBox 2"/>
          <p:cNvSpPr txBox="1"/>
          <p:nvPr/>
        </p:nvSpPr>
        <p:spPr>
          <a:xfrm>
            <a:off x="973123" y="2751589"/>
            <a:ext cx="71558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mn-cs"/>
              </a:rPr>
              <a:t>Contact the CYS School Liaison Office at (254) 553-3341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mn-cs"/>
              </a:rPr>
              <a:t>or usarmy.hood.imcom-fmwrc.mbx.slo@mail.mil</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667" r="43333" b="6184"/>
          <a:stretch/>
        </p:blipFill>
        <p:spPr>
          <a:xfrm rot="5400000">
            <a:off x="3634954" y="413243"/>
            <a:ext cx="1553755" cy="2733126"/>
          </a:xfrm>
          <a:prstGeom prst="rect">
            <a:avLst/>
          </a:prstGeom>
        </p:spPr>
      </p:pic>
    </p:spTree>
    <p:extLst>
      <p:ext uri="{BB962C8B-B14F-4D97-AF65-F5344CB8AC3E}">
        <p14:creationId xmlns:p14="http://schemas.microsoft.com/office/powerpoint/2010/main" val="923044228"/>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61"/>
          <p:cNvSpPr>
            <a:spLocks noChangeArrowheads="1"/>
          </p:cNvSpPr>
          <p:nvPr/>
        </p:nvSpPr>
        <p:spPr bwMode="auto">
          <a:xfrm>
            <a:off x="359228" y="990600"/>
            <a:ext cx="8305800" cy="5693866"/>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skerville Old Fac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Adopt-A-School (AAS) Program Presentation by Units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skerville Old Face"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skerville Old Face" pitchFamily="18" charset="0"/>
              <a:ea typeface="+mn-ea"/>
              <a:cs typeface="+mn-cs"/>
            </a:endParaRPr>
          </a:p>
        </p:txBody>
      </p:sp>
    </p:spTree>
    <p:extLst>
      <p:ext uri="{BB962C8B-B14F-4D97-AF65-F5344CB8AC3E}">
        <p14:creationId xmlns:p14="http://schemas.microsoft.com/office/powerpoint/2010/main" val="16389237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4810303" y="1594638"/>
            <a:ext cx="3051789" cy="214963"/>
          </a:xfrm>
          <a:prstGeom prst="rect">
            <a:avLst/>
          </a:prstGeom>
        </p:spPr>
        <p:txBody>
          <a:bodyPr vert="horz" wrap="square" lIns="0" tIns="7144" rIns="0" bIns="0" rtlCol="0">
            <a:spAutoFit/>
          </a:bodyPr>
          <a:lstStyle/>
          <a:p>
            <a:pPr algn="r" defTabSz="514350">
              <a:defRPr/>
            </a:pPr>
            <a:r>
              <a:rPr lang="en-US" sz="1350" b="1">
                <a:solidFill>
                  <a:prstClr val="white"/>
                </a:solidFill>
                <a:latin typeface="Arial Black" panose="020B0A04020102020204" pitchFamily="34" charset="0"/>
                <a:cs typeface="Arial" panose="020B0604020202020204" pitchFamily="34" charset="0"/>
              </a:rPr>
              <a:t>528</a:t>
            </a:r>
            <a:r>
              <a:rPr lang="en-US" sz="1350" b="1" baseline="30000">
                <a:solidFill>
                  <a:prstClr val="white"/>
                </a:solidFill>
                <a:latin typeface="Arial Black" panose="020B0A04020102020204" pitchFamily="34" charset="0"/>
                <a:cs typeface="Arial" panose="020B0604020202020204" pitchFamily="34" charset="0"/>
              </a:rPr>
              <a:t>th</a:t>
            </a:r>
            <a:r>
              <a:rPr lang="en-US" sz="1350" b="1">
                <a:solidFill>
                  <a:prstClr val="white"/>
                </a:solidFill>
                <a:latin typeface="Arial Black" panose="020B0A04020102020204" pitchFamily="34" charset="0"/>
                <a:cs typeface="Arial" panose="020B0604020202020204" pitchFamily="34" charset="0"/>
              </a:rPr>
              <a:t> Hospital Center</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769"/>
          <a:stretch/>
        </p:blipFill>
        <p:spPr>
          <a:xfrm>
            <a:off x="0" y="1358152"/>
            <a:ext cx="9144000" cy="4461443"/>
          </a:xfrm>
          <a:prstGeom prst="rect">
            <a:avLst/>
          </a:prstGeom>
        </p:spPr>
      </p:pic>
    </p:spTree>
    <p:extLst>
      <p:ext uri="{BB962C8B-B14F-4D97-AF65-F5344CB8AC3E}">
        <p14:creationId xmlns:p14="http://schemas.microsoft.com/office/powerpoint/2010/main" val="38707904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332704"/>
            <a:ext cx="9144000" cy="4486883"/>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2" name="TextBox 1"/>
          <p:cNvSpPr txBox="1"/>
          <p:nvPr/>
        </p:nvSpPr>
        <p:spPr>
          <a:xfrm>
            <a:off x="861950" y="1521147"/>
            <a:ext cx="5598770" cy="323165"/>
          </a:xfrm>
          <a:prstGeom prst="rect">
            <a:avLst/>
          </a:prstGeom>
          <a:noFill/>
        </p:spPr>
        <p:txBody>
          <a:bodyPr wrap="square" rtlCol="0" anchor="b">
            <a:spAutoFit/>
          </a:bodyPr>
          <a:lstStyle/>
          <a:p>
            <a:pPr algn="ctr" defTabSz="685800">
              <a:lnSpc>
                <a:spcPts val="1800"/>
              </a:lnSpc>
            </a:pPr>
            <a:r>
              <a:rPr lang="en-US" sz="21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Expectation Management and Resources</a:t>
            </a:r>
          </a:p>
        </p:txBody>
      </p:sp>
      <p:sp>
        <p:nvSpPr>
          <p:cNvPr id="4" name="TextBox 3"/>
          <p:cNvSpPr txBox="1"/>
          <p:nvPr/>
        </p:nvSpPr>
        <p:spPr>
          <a:xfrm>
            <a:off x="2566839" y="2193756"/>
            <a:ext cx="4221089" cy="323165"/>
          </a:xfrm>
          <a:prstGeom prst="rect">
            <a:avLst/>
          </a:prstGeom>
          <a:noFill/>
        </p:spPr>
        <p:txBody>
          <a:bodyPr wrap="square" rtlCol="0" anchor="b">
            <a:spAutoFit/>
          </a:bodyPr>
          <a:lstStyle/>
          <a:p>
            <a:pPr defTabSz="685800">
              <a:lnSpc>
                <a:spcPts val="1800"/>
              </a:lnSpc>
            </a:pPr>
            <a:r>
              <a:rPr lang="en-US" sz="21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Joint Planning and </a:t>
            </a:r>
            <a:r>
              <a:rPr lang="en-US" sz="2100" u="sng"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Team Building</a:t>
            </a:r>
          </a:p>
        </p:txBody>
      </p:sp>
      <p:sp>
        <p:nvSpPr>
          <p:cNvPr id="8" name="TextBox 7"/>
          <p:cNvSpPr txBox="1"/>
          <p:nvPr/>
        </p:nvSpPr>
        <p:spPr>
          <a:xfrm>
            <a:off x="2531516" y="3638287"/>
            <a:ext cx="2457450" cy="323165"/>
          </a:xfrm>
          <a:prstGeom prst="rect">
            <a:avLst/>
          </a:prstGeom>
          <a:noFill/>
        </p:spPr>
        <p:txBody>
          <a:bodyPr wrap="square" rtlCol="0" anchor="b">
            <a:spAutoFit/>
          </a:bodyPr>
          <a:lstStyle/>
          <a:p>
            <a:pPr defTabSz="685800">
              <a:lnSpc>
                <a:spcPts val="1800"/>
              </a:lnSpc>
            </a:pPr>
            <a:r>
              <a:rPr lang="en-US" sz="2100" spc="150" dirty="0">
                <a:solidFill>
                  <a:prstClr val="white"/>
                </a:solidFill>
                <a:effectLst>
                  <a:outerShdw dist="38100" dir="1800000" algn="ctr" rotWithShape="0">
                    <a:srgbClr val="000000"/>
                  </a:outerShdw>
                </a:effectLst>
                <a:latin typeface="Haettenschweiler" pitchFamily="34" charset="0"/>
                <a:ea typeface="ＭＳ Ｐゴシック" pitchFamily="16" charset="-128"/>
              </a:rPr>
              <a:t>Mutual Support</a:t>
            </a:r>
          </a:p>
        </p:txBody>
      </p:sp>
      <p:sp>
        <p:nvSpPr>
          <p:cNvPr id="10" name="TextBox 9"/>
          <p:cNvSpPr txBox="1"/>
          <p:nvPr/>
        </p:nvSpPr>
        <p:spPr>
          <a:xfrm>
            <a:off x="1398722" y="4411937"/>
            <a:ext cx="4114800" cy="323165"/>
          </a:xfrm>
          <a:prstGeom prst="rect">
            <a:avLst/>
          </a:prstGeom>
          <a:noFill/>
        </p:spPr>
        <p:txBody>
          <a:bodyPr wrap="square" rtlCol="0" anchor="b">
            <a:spAutoFit/>
          </a:bodyPr>
          <a:lstStyle/>
          <a:p>
            <a:pPr defTabSz="685800">
              <a:lnSpc>
                <a:spcPts val="1800"/>
              </a:lnSpc>
            </a:pPr>
            <a:r>
              <a:rPr lang="en-US" sz="21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Flexibility and Adaptability</a:t>
            </a:r>
          </a:p>
        </p:txBody>
      </p:sp>
      <p:sp>
        <p:nvSpPr>
          <p:cNvPr id="12" name="TextBox 11"/>
          <p:cNvSpPr txBox="1"/>
          <p:nvPr/>
        </p:nvSpPr>
        <p:spPr>
          <a:xfrm>
            <a:off x="2576803" y="5094360"/>
            <a:ext cx="3062263" cy="323165"/>
          </a:xfrm>
          <a:prstGeom prst="rect">
            <a:avLst/>
          </a:prstGeom>
          <a:noFill/>
        </p:spPr>
        <p:txBody>
          <a:bodyPr wrap="square" rtlCol="0" anchor="b">
            <a:spAutoFit/>
          </a:bodyPr>
          <a:lstStyle/>
          <a:p>
            <a:pPr defTabSz="685800">
              <a:lnSpc>
                <a:spcPts val="1800"/>
              </a:lnSpc>
            </a:pPr>
            <a:r>
              <a:rPr lang="en-US" sz="2100" spc="150" dirty="0">
                <a:solidFill>
                  <a:prstClr val="white"/>
                </a:solidFill>
                <a:effectLst>
                  <a:outerShdw dist="38100" dir="1800000" algn="ctr" rotWithShape="0">
                    <a:srgbClr val="000000"/>
                  </a:outerShdw>
                </a:effectLst>
                <a:latin typeface="Haettenschweiler" pitchFamily="34" charset="0"/>
                <a:ea typeface="ＭＳ Ｐゴシック" pitchFamily="16" charset="-128"/>
              </a:rPr>
              <a:t>Feedback and Reporting</a:t>
            </a:r>
          </a:p>
        </p:txBody>
      </p:sp>
      <p:sp>
        <p:nvSpPr>
          <p:cNvPr id="15" name="TextBox 14"/>
          <p:cNvSpPr txBox="1"/>
          <p:nvPr/>
        </p:nvSpPr>
        <p:spPr>
          <a:xfrm>
            <a:off x="1444008" y="2873103"/>
            <a:ext cx="4975244" cy="415498"/>
          </a:xfrm>
          <a:prstGeom prst="rect">
            <a:avLst/>
          </a:prstGeom>
          <a:noFill/>
        </p:spPr>
        <p:txBody>
          <a:bodyPr wrap="square" rtlCol="0" anchor="b">
            <a:spAutoFit/>
          </a:bodyPr>
          <a:lstStyle/>
          <a:p>
            <a:pPr defTabSz="685800"/>
            <a:r>
              <a:rPr lang="en-US" sz="21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Communication, Communication, Communication</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003" y="1928808"/>
            <a:ext cx="1073657" cy="1731272"/>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762" y="2033399"/>
            <a:ext cx="1411229" cy="1904474"/>
          </a:xfrm>
          <a:prstGeom prst="rect">
            <a:avLst/>
          </a:prstGeom>
        </p:spPr>
      </p:pic>
      <p:sp>
        <p:nvSpPr>
          <p:cNvPr id="20" name="TextBox 19"/>
          <p:cNvSpPr txBox="1"/>
          <p:nvPr/>
        </p:nvSpPr>
        <p:spPr>
          <a:xfrm>
            <a:off x="6460720" y="1468355"/>
            <a:ext cx="2363999" cy="553998"/>
          </a:xfrm>
          <a:prstGeom prst="rect">
            <a:avLst/>
          </a:prstGeom>
          <a:noFill/>
        </p:spPr>
        <p:txBody>
          <a:bodyPr wrap="square" rtlCol="0" anchor="b">
            <a:spAutoFit/>
          </a:bodyPr>
          <a:lstStyle/>
          <a:p>
            <a:pPr algn="ctr" defTabSz="685800">
              <a:lnSpc>
                <a:spcPts val="1800"/>
              </a:lnSpc>
            </a:pPr>
            <a:r>
              <a:rPr lang="en-US" sz="21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1 MED / Jefferson</a:t>
            </a:r>
          </a:p>
          <a:p>
            <a:pPr algn="ctr" defTabSz="685800">
              <a:lnSpc>
                <a:spcPts val="1800"/>
              </a:lnSpc>
            </a:pPr>
            <a:r>
              <a:rPr lang="en-US" sz="21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Snapshot</a:t>
            </a:r>
          </a:p>
        </p:txBody>
      </p:sp>
      <p:sp>
        <p:nvSpPr>
          <p:cNvPr id="21" name="TextBox 20"/>
          <p:cNvSpPr txBox="1"/>
          <p:nvPr/>
        </p:nvSpPr>
        <p:spPr>
          <a:xfrm>
            <a:off x="6218132" y="3535861"/>
            <a:ext cx="2873924" cy="1246495"/>
          </a:xfrm>
          <a:prstGeom prst="rect">
            <a:avLst/>
          </a:prstGeom>
          <a:noFill/>
        </p:spPr>
        <p:txBody>
          <a:bodyPr wrap="square" rtlCol="0" anchor="b">
            <a:spAutoFit/>
          </a:bodyPr>
          <a:lstStyle/>
          <a:p>
            <a:pPr algn="ctr" defTabSz="685800">
              <a:lnSpc>
                <a:spcPts val="1800"/>
              </a:lnSpc>
            </a:pPr>
            <a:r>
              <a:rPr lang="en-US" sz="15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4+ year relationship</a:t>
            </a:r>
          </a:p>
          <a:p>
            <a:pPr algn="ctr" defTabSz="685800">
              <a:lnSpc>
                <a:spcPts val="1800"/>
              </a:lnSpc>
            </a:pPr>
            <a:r>
              <a:rPr lang="en-US" sz="15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Over 370 engagement hours</a:t>
            </a:r>
          </a:p>
          <a:p>
            <a:pPr algn="ctr" defTabSz="685800">
              <a:lnSpc>
                <a:spcPts val="1800"/>
              </a:lnSpc>
            </a:pPr>
            <a:r>
              <a:rPr lang="en-US" sz="15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50+ Events</a:t>
            </a:r>
          </a:p>
          <a:p>
            <a:pPr algn="ctr" defTabSz="685800">
              <a:lnSpc>
                <a:spcPts val="1800"/>
              </a:lnSpc>
            </a:pPr>
            <a:r>
              <a:rPr lang="en-US" sz="15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Nine (9) different AAS Reps</a:t>
            </a:r>
          </a:p>
          <a:p>
            <a:pPr marL="342900" indent="-342900" algn="ctr" defTabSz="685800">
              <a:lnSpc>
                <a:spcPts val="1800"/>
              </a:lnSpc>
              <a:buFont typeface="Arial" panose="020B0604020202020204" pitchFamily="34" charset="0"/>
              <a:buChar char="•"/>
            </a:pPr>
            <a:endParaRPr lang="en-US" sz="1500" spc="225" dirty="0">
              <a:solidFill>
                <a:prstClr val="white"/>
              </a:solidFill>
              <a:effectLst>
                <a:outerShdw dist="38100" dir="1800000" algn="ctr" rotWithShape="0">
                  <a:srgbClr val="000000"/>
                </a:outerShdw>
              </a:effectLst>
              <a:latin typeface="Haettenschweiler" pitchFamily="34" charset="0"/>
              <a:ea typeface="ＭＳ Ｐゴシック" pitchFamily="16" charset="-128"/>
            </a:endParaRPr>
          </a:p>
        </p:txBody>
      </p:sp>
      <p:sp>
        <p:nvSpPr>
          <p:cNvPr id="22" name="TextBox 21"/>
          <p:cNvSpPr txBox="1"/>
          <p:nvPr/>
        </p:nvSpPr>
        <p:spPr>
          <a:xfrm>
            <a:off x="3202832" y="986015"/>
            <a:ext cx="5941168" cy="323165"/>
          </a:xfrm>
          <a:prstGeom prst="rect">
            <a:avLst/>
          </a:prstGeom>
          <a:noFill/>
        </p:spPr>
        <p:txBody>
          <a:bodyPr wrap="square" rtlCol="0" anchor="b">
            <a:spAutoFit/>
          </a:bodyPr>
          <a:lstStyle/>
          <a:p>
            <a:pPr algn="ctr" defTabSz="685800">
              <a:lnSpc>
                <a:spcPts val="1800"/>
              </a:lnSpc>
            </a:pPr>
            <a:r>
              <a:rPr lang="en-US" sz="24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Ingredients For A Successful Partnership</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54" y="1401792"/>
            <a:ext cx="1088417" cy="815047"/>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25553" r="18854"/>
          <a:stretch/>
        </p:blipFill>
        <p:spPr>
          <a:xfrm>
            <a:off x="1460317" y="2007525"/>
            <a:ext cx="1088417" cy="842495"/>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262" y="2761099"/>
            <a:ext cx="1087355" cy="815047"/>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1316" y="3455925"/>
            <a:ext cx="1086740" cy="800867"/>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r="25895"/>
          <a:stretch/>
        </p:blipFill>
        <p:spPr>
          <a:xfrm>
            <a:off x="1439717" y="4800315"/>
            <a:ext cx="1078339" cy="822798"/>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rotWithShape="1">
          <a:blip r:embed="rId9" cstate="print">
            <a:extLst>
              <a:ext uri="{28A0092B-C50C-407E-A947-70E740481C1C}">
                <a14:useLocalDpi xmlns:a14="http://schemas.microsoft.com/office/drawing/2010/main" val="0"/>
              </a:ext>
            </a:extLst>
          </a:blip>
          <a:srcRect r="25039"/>
          <a:stretch/>
        </p:blipFill>
        <p:spPr>
          <a:xfrm>
            <a:off x="312836" y="4174548"/>
            <a:ext cx="1085635" cy="81587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248811" y="1401791"/>
            <a:ext cx="2843246" cy="333331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Tree>
    <p:extLst>
      <p:ext uri="{BB962C8B-B14F-4D97-AF65-F5344CB8AC3E}">
        <p14:creationId xmlns:p14="http://schemas.microsoft.com/office/powerpoint/2010/main" val="231993516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332704"/>
            <a:ext cx="9144000" cy="4486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sp>
        <p:nvSpPr>
          <p:cNvPr id="15" name="TextBox 14"/>
          <p:cNvSpPr txBox="1"/>
          <p:nvPr/>
        </p:nvSpPr>
        <p:spPr>
          <a:xfrm>
            <a:off x="56304" y="1307200"/>
            <a:ext cx="3998069" cy="461665"/>
          </a:xfrm>
          <a:prstGeom prst="rect">
            <a:avLst/>
          </a:prstGeom>
          <a:noFill/>
        </p:spPr>
        <p:txBody>
          <a:bodyPr wrap="square" rtlCol="0" anchor="b">
            <a:spAutoFit/>
          </a:bodyPr>
          <a:lstStyle/>
          <a:p>
            <a:pPr algn="ct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Awareness and Reporting</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5456" y="958576"/>
            <a:ext cx="461034" cy="74341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41" y="857250"/>
            <a:ext cx="604031" cy="815149"/>
          </a:xfrm>
          <a:prstGeom prst="rect">
            <a:avLst/>
          </a:prstGeom>
        </p:spPr>
      </p:pic>
      <p:sp>
        <p:nvSpPr>
          <p:cNvPr id="22" name="TextBox 21"/>
          <p:cNvSpPr txBox="1"/>
          <p:nvPr/>
        </p:nvSpPr>
        <p:spPr>
          <a:xfrm>
            <a:off x="3202832" y="986015"/>
            <a:ext cx="5941168" cy="323165"/>
          </a:xfrm>
          <a:prstGeom prst="rect">
            <a:avLst/>
          </a:prstGeom>
          <a:noFill/>
        </p:spPr>
        <p:txBody>
          <a:bodyPr wrap="square" rtlCol="0" anchor="b">
            <a:spAutoFit/>
          </a:bodyPr>
          <a:lstStyle/>
          <a:p>
            <a:pPr algn="ctr" defTabSz="685800">
              <a:lnSpc>
                <a:spcPts val="1800"/>
              </a:lnSpc>
            </a:pPr>
            <a:r>
              <a:rPr lang="en-US" sz="24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Topics of Discussion</a:t>
            </a:r>
          </a:p>
        </p:txBody>
      </p:sp>
      <p:pic>
        <p:nvPicPr>
          <p:cNvPr id="3" name="Picture 2"/>
          <p:cNvPicPr>
            <a:picLocks noChangeAspect="1"/>
          </p:cNvPicPr>
          <p:nvPr/>
        </p:nvPicPr>
        <p:blipFill rotWithShape="1">
          <a:blip r:embed="rId4"/>
          <a:srcRect l="50928" t="24693" r="6089" b="12233"/>
          <a:stretch/>
        </p:blipFill>
        <p:spPr>
          <a:xfrm>
            <a:off x="56304" y="3774484"/>
            <a:ext cx="3998069" cy="1928208"/>
          </a:xfrm>
          <a:prstGeom prst="rect">
            <a:avLst/>
          </a:prstGeom>
        </p:spPr>
      </p:pic>
      <p:pic>
        <p:nvPicPr>
          <p:cNvPr id="5" name="Picture 4"/>
          <p:cNvPicPr>
            <a:picLocks noChangeAspect="1"/>
          </p:cNvPicPr>
          <p:nvPr/>
        </p:nvPicPr>
        <p:blipFill rotWithShape="1">
          <a:blip r:embed="rId5"/>
          <a:srcRect l="54485" t="17142" r="1630" b="6262"/>
          <a:stretch/>
        </p:blipFill>
        <p:spPr>
          <a:xfrm>
            <a:off x="409117" y="1789968"/>
            <a:ext cx="3292443" cy="1888725"/>
          </a:xfrm>
          <a:prstGeom prst="rect">
            <a:avLst/>
          </a:prstGeom>
        </p:spPr>
      </p:pic>
      <p:sp>
        <p:nvSpPr>
          <p:cNvPr id="27" name="TextBox 26"/>
          <p:cNvSpPr txBox="1"/>
          <p:nvPr/>
        </p:nvSpPr>
        <p:spPr>
          <a:xfrm>
            <a:off x="4871640" y="1286097"/>
            <a:ext cx="4002173" cy="4524315"/>
          </a:xfrm>
          <a:prstGeom prst="rect">
            <a:avLst/>
          </a:prstGeom>
          <a:noFill/>
        </p:spPr>
        <p:txBody>
          <a:bodyPr wrap="square" rtlCol="0" anchor="b">
            <a:spAutoFit/>
          </a:bodyPr>
          <a:lstStyle/>
          <a:p>
            <a:pPr defTabSz="685800"/>
            <a:r>
              <a:rPr lang="en-US" sz="2400" u="sng" spc="38" dirty="0">
                <a:solidFill>
                  <a:srgbClr val="92D050"/>
                </a:solidFill>
                <a:effectLst>
                  <a:outerShdw dist="38100" dir="1800000" algn="ctr" rotWithShape="0">
                    <a:srgbClr val="000000"/>
                  </a:outerShdw>
                </a:effectLst>
                <a:latin typeface="Haettenschweiler" pitchFamily="34" charset="0"/>
                <a:ea typeface="ＭＳ Ｐゴシック" pitchFamily="16" charset="-128"/>
              </a:rPr>
              <a:t>Sustain +</a:t>
            </a:r>
          </a:p>
          <a:p>
            <a:pP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Community Support and Engagement</a:t>
            </a:r>
          </a:p>
          <a:p>
            <a:pP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Staff Involvement and Support</a:t>
            </a:r>
          </a:p>
          <a:p>
            <a:pP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Proactive Approach </a:t>
            </a:r>
          </a:p>
          <a:p>
            <a:pPr defTabSz="685800"/>
            <a:endPar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endParaRPr>
          </a:p>
          <a:p>
            <a:pPr defTabSz="685800"/>
            <a:r>
              <a:rPr lang="en-US" sz="2400" u="sng" spc="38" dirty="0">
                <a:solidFill>
                  <a:srgbClr val="FF0000"/>
                </a:solidFill>
                <a:effectLst>
                  <a:outerShdw dist="38100" dir="1800000" algn="ctr" rotWithShape="0">
                    <a:srgbClr val="000000"/>
                  </a:outerShdw>
                </a:effectLst>
                <a:latin typeface="Haettenschweiler" pitchFamily="34" charset="0"/>
                <a:ea typeface="ＭＳ Ｐゴシック" pitchFamily="16" charset="-128"/>
              </a:rPr>
              <a:t>Improve -</a:t>
            </a:r>
          </a:p>
          <a:p>
            <a:pP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Communication and Forecasting</a:t>
            </a:r>
          </a:p>
          <a:p>
            <a:pP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Leader Involvement</a:t>
            </a:r>
          </a:p>
          <a:p>
            <a:pPr defTabSz="685800"/>
            <a:r>
              <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rPr>
              <a:t>Recognition </a:t>
            </a:r>
          </a:p>
          <a:p>
            <a:pPr defTabSz="685800"/>
            <a:endPar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endParaRPr>
          </a:p>
          <a:p>
            <a:pPr defTabSz="685800"/>
            <a:endPar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endParaRPr>
          </a:p>
          <a:p>
            <a:pPr defTabSz="685800"/>
            <a:endParaRPr lang="en-US" sz="2400" spc="38" dirty="0">
              <a:solidFill>
                <a:prstClr val="white"/>
              </a:solidFill>
              <a:effectLst>
                <a:outerShdw dist="38100" dir="1800000" algn="ctr" rotWithShape="0">
                  <a:srgbClr val="000000"/>
                </a:outerShdw>
              </a:effectLst>
              <a:latin typeface="Haettenschweiler" pitchFamily="34" charset="0"/>
              <a:ea typeface="ＭＳ Ｐゴシック" pitchFamily="16" charset="-128"/>
            </a:endParaRPr>
          </a:p>
        </p:txBody>
      </p:sp>
    </p:spTree>
    <p:extLst>
      <p:ext uri="{BB962C8B-B14F-4D97-AF65-F5344CB8AC3E}">
        <p14:creationId xmlns:p14="http://schemas.microsoft.com/office/powerpoint/2010/main" val="353754048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332704"/>
            <a:ext cx="9144000" cy="44868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rial" panose="020B0604020202020204"/>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0491" y="2554324"/>
            <a:ext cx="901481" cy="1410914"/>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567" y="2517843"/>
            <a:ext cx="1422857" cy="1920166"/>
          </a:xfrm>
          <a:prstGeom prst="rect">
            <a:avLst/>
          </a:prstGeom>
        </p:spPr>
      </p:pic>
      <p:sp>
        <p:nvSpPr>
          <p:cNvPr id="10" name="TextBox 9"/>
          <p:cNvSpPr txBox="1"/>
          <p:nvPr/>
        </p:nvSpPr>
        <p:spPr>
          <a:xfrm>
            <a:off x="1" y="3154762"/>
            <a:ext cx="9116489" cy="323165"/>
          </a:xfrm>
          <a:prstGeom prst="rect">
            <a:avLst/>
          </a:prstGeom>
          <a:noFill/>
        </p:spPr>
        <p:txBody>
          <a:bodyPr wrap="square" rtlCol="0" anchor="b">
            <a:spAutoFit/>
          </a:bodyPr>
          <a:lstStyle/>
          <a:p>
            <a:pPr algn="ctr" defTabSz="685800">
              <a:lnSpc>
                <a:spcPts val="1800"/>
              </a:lnSpc>
            </a:pPr>
            <a:r>
              <a:rPr lang="en-US" sz="2400" spc="225" dirty="0">
                <a:solidFill>
                  <a:prstClr val="white"/>
                </a:solidFill>
                <a:effectLst>
                  <a:outerShdw dist="38100" dir="1800000" algn="ctr" rotWithShape="0">
                    <a:srgbClr val="000000"/>
                  </a:outerShdw>
                </a:effectLst>
                <a:latin typeface="Haettenschweiler" pitchFamily="34" charset="0"/>
                <a:ea typeface="ＭＳ Ｐゴシック" pitchFamily="16" charset="-128"/>
              </a:rPr>
              <a:t>Questions?</a:t>
            </a:r>
          </a:p>
        </p:txBody>
      </p:sp>
    </p:spTree>
    <p:extLst>
      <p:ext uri="{BB962C8B-B14F-4D97-AF65-F5344CB8AC3E}">
        <p14:creationId xmlns:p14="http://schemas.microsoft.com/office/powerpoint/2010/main" val="214365794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BB529688-B3AB-4392-A220-68B2839DAFED}"/>
              </a:ext>
            </a:extLst>
          </p:cNvPr>
          <p:cNvSpPr/>
          <p:nvPr/>
        </p:nvSpPr>
        <p:spPr>
          <a:xfrm>
            <a:off x="2392176" y="284238"/>
            <a:ext cx="4721101" cy="392415"/>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w="0"/>
                <a:solidFill>
                  <a:srgbClr val="000000"/>
                </a:solidFill>
                <a:effectLst/>
                <a:uLnTx/>
                <a:uFillTx/>
                <a:latin typeface="Arial"/>
                <a:ea typeface="+mn-ea"/>
                <a:cs typeface="+mn-cs"/>
              </a:rPr>
              <a:t>4/3d CR Adopt-A-School Successes</a:t>
            </a:r>
            <a:endParaRPr kumimoji="0" lang="en-US" sz="2100" b="1" i="0" u="none" strike="noStrike" kern="1200" cap="none" spc="0" normalizeH="0" baseline="0" noProof="0" dirty="0">
              <a:ln w="0"/>
              <a:solidFill>
                <a:srgbClr val="000000"/>
              </a:solidFill>
              <a:effectLst/>
              <a:uLnTx/>
              <a:uFillTx/>
              <a:latin typeface="Arial"/>
              <a:ea typeface="+mn-ea"/>
              <a:cs typeface="+mn-cs"/>
            </a:endParaRPr>
          </a:p>
        </p:txBody>
      </p:sp>
      <p:sp>
        <p:nvSpPr>
          <p:cNvPr id="7" name="AutoShape 6" descr="See the source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p:cNvSpPr txBox="1"/>
          <p:nvPr/>
        </p:nvSpPr>
        <p:spPr>
          <a:xfrm>
            <a:off x="307975" y="1012055"/>
            <a:ext cx="3986073"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srgbClr val="000000"/>
                </a:solidFill>
                <a:effectLst/>
                <a:uLnTx/>
                <a:uFillTx/>
                <a:latin typeface="Arial"/>
                <a:ea typeface="+mn-ea"/>
                <a:cs typeface="+mn-cs"/>
              </a:rPr>
              <a:t>Garcia Elementary and Salado High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mn-cs"/>
              </a:rPr>
              <a:t>Ownership</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Show ownership of the relationship between the school and your Squadron. Students and staff look to be part of your team. A little effort is all that’s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mn-cs"/>
              </a:rPr>
              <a:t>Scheduling Events</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Before leaving the last 15 minutes would always be a sit down to confirm the next event and plan the following month. The goal was two events a month.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mn-cs"/>
              </a:rPr>
              <a:t>Enthusiasm</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Young students require a mass of energy to engage and keep their interest. When performing read </a:t>
            </a:r>
            <a:r>
              <a:rPr kumimoji="0" lang="en-US" sz="1100" b="0" i="0" u="none" strike="noStrike" kern="1200" cap="none" spc="0" normalizeH="0" baseline="0" noProof="0" dirty="0" err="1" smtClean="0">
                <a:ln>
                  <a:noFill/>
                </a:ln>
                <a:solidFill>
                  <a:srgbClr val="000000"/>
                </a:solidFill>
                <a:effectLst/>
                <a:uLnTx/>
                <a:uFillTx/>
                <a:latin typeface="Arial"/>
                <a:ea typeface="+mn-ea"/>
                <a:cs typeface="+mn-cs"/>
              </a:rPr>
              <a:t>alouds</a:t>
            </a:r>
            <a:r>
              <a:rPr kumimoji="0" lang="en-US" sz="1100" b="0" i="0" u="none" strike="noStrike" kern="1200" cap="none" spc="0" normalizeH="0" baseline="0" noProof="0" dirty="0" smtClean="0">
                <a:ln>
                  <a:noFill/>
                </a:ln>
                <a:solidFill>
                  <a:srgbClr val="000000"/>
                </a:solidFill>
                <a:effectLst/>
                <a:uLnTx/>
                <a:uFillTx/>
                <a:latin typeface="Arial"/>
                <a:ea typeface="+mn-ea"/>
                <a:cs typeface="+mn-cs"/>
              </a:rPr>
              <a:t> to Garcia Elementary, emphasizing words and even acting out some portions are required to maintain that connection.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Moral of the Story</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At </a:t>
            </a:r>
            <a:r>
              <a:rPr kumimoji="0" lang="en-US" sz="1100" b="0" i="0" u="none" strike="noStrike" kern="1200" cap="none" spc="0" normalizeH="0" baseline="0" noProof="0" dirty="0">
                <a:ln>
                  <a:noFill/>
                </a:ln>
                <a:solidFill>
                  <a:srgbClr val="000000"/>
                </a:solidFill>
                <a:effectLst/>
                <a:uLnTx/>
                <a:uFillTx/>
                <a:latin typeface="Arial"/>
                <a:ea typeface="+mn-ea"/>
                <a:cs typeface="+mn-cs"/>
              </a:rPr>
              <a:t>the end of every book read, engage the students further by asking them questions on the story. Ask them what they understand about it. Provide that right and wrong description about the story and be the positive role model needed. </a:t>
            </a:r>
            <a:endParaRPr kumimoji="0" lang="en-US" sz="1100" b="0" i="0" u="none" strike="noStrike" kern="1200" cap="none" spc="0" normalizeH="0" baseline="0" noProof="0" dirty="0" smtClean="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424" y="1012055"/>
            <a:ext cx="4234649" cy="199491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7087" r="2880" b="28673"/>
          <a:stretch/>
        </p:blipFill>
        <p:spPr>
          <a:xfrm>
            <a:off x="6217142" y="2752006"/>
            <a:ext cx="2340931" cy="174315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6569" r="291" b="9903"/>
          <a:stretch/>
        </p:blipFill>
        <p:spPr>
          <a:xfrm>
            <a:off x="4322038" y="2752006"/>
            <a:ext cx="1896491" cy="1864688"/>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8205" t="30313" r="8784" b="17298"/>
          <a:stretch/>
        </p:blipFill>
        <p:spPr>
          <a:xfrm>
            <a:off x="4323424" y="4386431"/>
            <a:ext cx="4234649" cy="1411550"/>
          </a:xfrm>
          <a:prstGeom prst="rect">
            <a:avLst/>
          </a:prstGeom>
        </p:spPr>
      </p:pic>
    </p:spTree>
    <p:extLst>
      <p:ext uri="{BB962C8B-B14F-4D97-AF65-F5344CB8AC3E}">
        <p14:creationId xmlns:p14="http://schemas.microsoft.com/office/powerpoint/2010/main" val="196597836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529688-B3AB-4392-A220-68B2839DAFED}"/>
              </a:ext>
            </a:extLst>
          </p:cNvPr>
          <p:cNvSpPr/>
          <p:nvPr/>
        </p:nvSpPr>
        <p:spPr>
          <a:xfrm>
            <a:off x="2392176" y="284238"/>
            <a:ext cx="4721101" cy="392415"/>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w="0"/>
                <a:solidFill>
                  <a:srgbClr val="000000"/>
                </a:solidFill>
                <a:effectLst/>
                <a:uLnTx/>
                <a:uFillTx/>
                <a:latin typeface="Arial"/>
                <a:ea typeface="+mn-ea"/>
                <a:cs typeface="+mn-cs"/>
              </a:rPr>
              <a:t>4/3d CR Adopt-A-School Successes</a:t>
            </a:r>
            <a:endParaRPr kumimoji="0" lang="en-US" sz="2100" b="1" i="0" u="none" strike="noStrike" kern="1200" cap="none" spc="0" normalizeH="0" baseline="0" noProof="0" dirty="0">
              <a:ln w="0"/>
              <a:solidFill>
                <a:srgbClr val="000000"/>
              </a:solidFill>
              <a:effectLst/>
              <a:uLnTx/>
              <a:uFillTx/>
              <a:latin typeface="Arial"/>
              <a:ea typeface="+mn-ea"/>
              <a:cs typeface="+mn-cs"/>
            </a:endParaRPr>
          </a:p>
        </p:txBody>
      </p:sp>
      <p:sp>
        <p:nvSpPr>
          <p:cNvPr id="6" name="TextBox 5"/>
          <p:cNvSpPr txBox="1"/>
          <p:nvPr/>
        </p:nvSpPr>
        <p:spPr>
          <a:xfrm>
            <a:off x="307975" y="1012055"/>
            <a:ext cx="3986073"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srgbClr val="000000"/>
                </a:solidFill>
                <a:effectLst/>
                <a:uLnTx/>
                <a:uFillTx/>
                <a:latin typeface="Arial"/>
                <a:ea typeface="+mn-ea"/>
                <a:cs typeface="+mn-cs"/>
              </a:rPr>
              <a:t>Garcia Elementary and Salado High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mn-cs"/>
              </a:rPr>
              <a:t>Patience</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Some Schools are inherently busier than others and have a different priority. Have patience and work with them so have a quality event instead of rushing it.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mn-cs"/>
              </a:rPr>
              <a:t>Persistence</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Communication is key, you don’t want to harass the school and make it sound like you’re trying to force them. However always give them a simple email or leave a voicemail letting them know you’re still ready to work with them.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Arial"/>
                <a:ea typeface="+mn-ea"/>
                <a:cs typeface="+mn-cs"/>
              </a:rPr>
              <a:t>Academic Events</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Academic encouragement is key to growth. Acknowledge that importance and instill it into the students. Whether or not they pursue a career in the military, the best way to achieve their dreams is to learn and excel in academics as much as possible.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Be a Super Hero</a:t>
            </a:r>
          </a:p>
          <a:p>
            <a:pPr marL="27432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In </a:t>
            </a:r>
            <a:r>
              <a:rPr kumimoji="0" lang="en-US" sz="1100" b="0" i="0" u="none" strike="noStrike" kern="1200" cap="none" spc="0" normalizeH="0" baseline="0" noProof="0" dirty="0">
                <a:ln>
                  <a:noFill/>
                </a:ln>
                <a:solidFill>
                  <a:srgbClr val="000000"/>
                </a:solidFill>
                <a:effectLst/>
                <a:uLnTx/>
                <a:uFillTx/>
                <a:latin typeface="Arial"/>
                <a:ea typeface="+mn-ea"/>
                <a:cs typeface="+mn-cs"/>
              </a:rPr>
              <a:t>the eyes of these young students, you are a super hero. Act like it and show other Troopers what its like to be a positive influence in someone else's life.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US" sz="1100" b="1"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078" t="28608" r="18058"/>
          <a:stretch/>
        </p:blipFill>
        <p:spPr>
          <a:xfrm>
            <a:off x="4530526" y="1012055"/>
            <a:ext cx="4015597" cy="316824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314" r="18705"/>
          <a:stretch/>
        </p:blipFill>
        <p:spPr>
          <a:xfrm rot="5400000">
            <a:off x="4848115" y="3862709"/>
            <a:ext cx="1825560" cy="246073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90551" y="4050288"/>
            <a:ext cx="2356285" cy="1554858"/>
          </a:xfrm>
          <a:prstGeom prst="rect">
            <a:avLst/>
          </a:prstGeom>
        </p:spPr>
      </p:pic>
    </p:spTree>
    <p:extLst>
      <p:ext uri="{BB962C8B-B14F-4D97-AF65-F5344CB8AC3E}">
        <p14:creationId xmlns:p14="http://schemas.microsoft.com/office/powerpoint/2010/main" val="3669151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196" t="19191" r="9804" b="24304"/>
          <a:stretch/>
        </p:blipFill>
        <p:spPr>
          <a:xfrm>
            <a:off x="1516672" y="1171379"/>
            <a:ext cx="5943601" cy="1882588"/>
          </a:xfrm>
          <a:prstGeom prst="rect">
            <a:avLst/>
          </a:prstGeom>
        </p:spPr>
      </p:pic>
      <p:sp>
        <p:nvSpPr>
          <p:cNvPr id="8" name="Title 1"/>
          <p:cNvSpPr txBox="1">
            <a:spLocks/>
          </p:cNvSpPr>
          <p:nvPr/>
        </p:nvSpPr>
        <p:spPr>
          <a:xfrm>
            <a:off x="475128" y="3404827"/>
            <a:ext cx="8229600" cy="5448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i="1" dirty="0" smtClean="0"/>
              <a:t>Thank you for attending the 2021 Schools Council Meeting</a:t>
            </a:r>
            <a:endParaRPr lang="en-US" sz="5500" b="1" i="1" dirty="0"/>
          </a:p>
        </p:txBody>
      </p:sp>
    </p:spTree>
    <p:extLst>
      <p:ext uri="{BB962C8B-B14F-4D97-AF65-F5344CB8AC3E}">
        <p14:creationId xmlns:p14="http://schemas.microsoft.com/office/powerpoint/2010/main" val="215244462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80" y="457200"/>
            <a:ext cx="8229600" cy="1143000"/>
          </a:xfrm>
        </p:spPr>
        <p:txBody>
          <a:bodyPr/>
          <a:lstStyle/>
          <a:p>
            <a:r>
              <a:rPr lang="en-US" dirty="0"/>
              <a:t>Benefits to Youth</a:t>
            </a:r>
          </a:p>
        </p:txBody>
      </p:sp>
      <p:graphicFrame>
        <p:nvGraphicFramePr>
          <p:cNvPr id="4" name="Content Placeholder 3"/>
          <p:cNvGraphicFramePr>
            <a:graphicFrameLocks noGrp="1"/>
          </p:cNvGraphicFramePr>
          <p:nvPr>
            <p:ph idx="1"/>
            <p:extLst/>
          </p:nvPr>
        </p:nvGraphicFramePr>
        <p:xfrm>
          <a:off x="525780" y="67437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1105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002060"/>
                </a:solidFill>
              </a:rPr>
              <a:t>Benefits to the Community</a:t>
            </a:r>
          </a:p>
        </p:txBody>
      </p:sp>
      <p:graphicFrame>
        <p:nvGraphicFramePr>
          <p:cNvPr id="4" name="Content Placeholder 3"/>
          <p:cNvGraphicFramePr>
            <a:graphicFrameLocks noGrp="1"/>
          </p:cNvGraphicFramePr>
          <p:nvPr>
            <p:ph idx="4294967295"/>
            <p:extLst/>
          </p:nvPr>
        </p:nvGraphicFramePr>
        <p:xfrm>
          <a:off x="80010" y="1303338"/>
          <a:ext cx="8997950" cy="4899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003723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596900" y="1000125"/>
          <a:ext cx="8547100" cy="5767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3905246" y="571309"/>
            <a:ext cx="3426833" cy="759652"/>
            <a:chOff x="4154572" y="1394778"/>
            <a:chExt cx="2520609" cy="661137"/>
          </a:xfrm>
          <a:solidFill>
            <a:schemeClr val="accent2">
              <a:lumMod val="50000"/>
            </a:schemeClr>
          </a:solidFill>
        </p:grpSpPr>
        <p:sp>
          <p:nvSpPr>
            <p:cNvPr id="10" name="Rounded Rectangle 9"/>
            <p:cNvSpPr/>
            <p:nvPr/>
          </p:nvSpPr>
          <p:spPr>
            <a:xfrm>
              <a:off x="4209417" y="1394778"/>
              <a:ext cx="2465764" cy="661137"/>
            </a:xfrm>
            <a:prstGeom prst="roundRect">
              <a:avLst/>
            </a:prstGeom>
            <a:solidFill>
              <a:srgbClr val="002060"/>
            </a:solidFill>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4154572" y="1427052"/>
              <a:ext cx="2401216" cy="596589"/>
            </a:xfrm>
            <a:prstGeom prst="rect">
              <a:avLst/>
            </a:prstGeom>
            <a:solidFill>
              <a:srgbClr val="002060"/>
            </a:solidFill>
            <a:ln>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521920" tIns="60960" rIns="60960" bIns="6096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solidFill>
                      <a:srgbClr val="002060"/>
                    </a:solidFill>
                  </a:ln>
                  <a:solidFill>
                    <a:prstClr val="white"/>
                  </a:solidFill>
                  <a:effectLst/>
                  <a:uLnTx/>
                  <a:uFillTx/>
                  <a:latin typeface="Calibri"/>
                  <a:ea typeface="+mn-ea"/>
                  <a:cs typeface="+mn-cs"/>
                </a:rPr>
                <a:t>Increased Readiness</a:t>
              </a:r>
            </a:p>
          </p:txBody>
        </p:sp>
      </p:grpSp>
      <p:sp>
        <p:nvSpPr>
          <p:cNvPr id="12" name="Oval 11"/>
          <p:cNvSpPr/>
          <p:nvPr/>
        </p:nvSpPr>
        <p:spPr>
          <a:xfrm>
            <a:off x="2788919" y="285750"/>
            <a:ext cx="1584543" cy="1583388"/>
          </a:xfrm>
          <a:prstGeom prst="ellipse">
            <a:avLst/>
          </a:prstGeom>
          <a:blipFill>
            <a:blip r:embed="rId8"/>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8952922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Numbers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68" b="47900"/>
          <a:stretch/>
        </p:blipFill>
        <p:spPr>
          <a:xfrm>
            <a:off x="3841512" y="1921712"/>
            <a:ext cx="4656453" cy="3060295"/>
          </a:xfrm>
          <a:prstGeom prst="rect">
            <a:avLst/>
          </a:prstGeom>
          <a:ln w="38100">
            <a:solidFill>
              <a:schemeClr val="accent1"/>
            </a:solidFill>
          </a:ln>
        </p:spPr>
      </p:pic>
      <p:sp>
        <p:nvSpPr>
          <p:cNvPr id="4" name="Rounded Rectangle 3"/>
          <p:cNvSpPr/>
          <p:nvPr/>
        </p:nvSpPr>
        <p:spPr>
          <a:xfrm>
            <a:off x="548640" y="2160270"/>
            <a:ext cx="2731770" cy="12915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548640" y="3993314"/>
            <a:ext cx="2731770" cy="12915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03809" y="2267456"/>
            <a:ext cx="2421432" cy="107721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smtClean="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Staff Trained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smtClean="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109</a:t>
            </a:r>
            <a:endParaRPr kumimoji="0" lang="en-US" sz="32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endParaRPr>
          </a:p>
        </p:txBody>
      </p:sp>
      <p:sp>
        <p:nvSpPr>
          <p:cNvPr id="8" name="Rectangle 7"/>
          <p:cNvSpPr/>
          <p:nvPr/>
        </p:nvSpPr>
        <p:spPr>
          <a:xfrm>
            <a:off x="608238" y="4100500"/>
            <a:ext cx="2612575" cy="107721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smtClean="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Youth Trained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smtClean="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166</a:t>
            </a:r>
            <a:endParaRPr kumimoji="0" lang="en-US" sz="32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endParaRPr>
          </a:p>
        </p:txBody>
      </p:sp>
    </p:spTree>
    <p:extLst>
      <p:ext uri="{BB962C8B-B14F-4D97-AF65-F5344CB8AC3E}">
        <p14:creationId xmlns:p14="http://schemas.microsoft.com/office/powerpoint/2010/main" val="1640395202"/>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AM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M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UNCLASSIFIED//FOU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ED8C9C-618A-4801-B810-EE5479520940}" vid="{C87F2CF8-751D-46BE-AD07-91E2C02BBDD5}"/>
    </a:ext>
  </a:extLst>
</a:theme>
</file>

<file path=ppt/theme/theme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1CC054274C8440AF0EC738A9A59512" ma:contentTypeVersion="0" ma:contentTypeDescription="Create a new document." ma:contentTypeScope="" ma:versionID="c177fb92c9fce3a565a39c862e597a3f">
  <xsd:schema xmlns:xsd="http://www.w3.org/2001/XMLSchema" xmlns:xs="http://www.w3.org/2001/XMLSchema" xmlns:p="http://schemas.microsoft.com/office/2006/metadata/properties" xmlns:ns2="e32d4d3b-2fab-45f0-8b16-bfb319eb7362" targetNamespace="http://schemas.microsoft.com/office/2006/metadata/properties" ma:root="true" ma:fieldsID="9badab9a1b948f40cc394198f0d32eec" ns2:_="">
    <xsd:import namespace="e32d4d3b-2fab-45f0-8b16-bfb319eb7362"/>
    <xsd:element name="properties">
      <xsd:complexType>
        <xsd:sequence>
          <xsd:element name="documentManagement">
            <xsd:complexType>
              <xsd:all>
                <xsd:element ref="ns2: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2d4d3b-2fab-45f0-8b16-bfb319eb7362" elementFormDefault="qualified">
    <xsd:import namespace="http://schemas.microsoft.com/office/2006/documentManagement/types"/>
    <xsd:import namespace="http://schemas.microsoft.com/office/infopath/2007/PartnerControls"/>
    <xsd:element name="Activity" ma:index="8" nillable="true" ma:displayName="Activity" ma:format="Dropdown" ma:internalName="Activity">
      <xsd:simpleType>
        <xsd:union memberTypes="dms:Text">
          <xsd:simpleType>
            <xsd:restriction base="dms:Choice">
              <xsd:enumeration value="Action Officer Guide"/>
              <xsd:enumeration value="Star Notes"/>
              <xsd:enumeration value="Letter Head"/>
              <xsd:enumeration value="Cover Sheet/Fax"/>
              <xsd:enumeration value="EXSUM"/>
              <xsd:enumeration value="Staff Forms"/>
              <xsd:enumeration value="Briefing Pkg"/>
              <xsd:enumeration value="Papers"/>
              <xsd:enumeration value="Reference Guide Wkly Update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tivity xmlns="e32d4d3b-2fab-45f0-8b16-bfb319eb7362">Action Officer Guide</Activity>
  </documentManagement>
</p:properties>
</file>

<file path=customXml/item3.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80CFF0-A79A-45B7-81C5-3AC4D3EAB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2d4d3b-2fab-45f0-8b16-bfb319eb7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87DDFF-D288-43B3-9099-279B39DE6806}">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e32d4d3b-2fab-45f0-8b16-bfb319eb7362"/>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D9B490E-0250-4FC5-A478-10AD24AAD525}">
  <ds:schemaRefs>
    <ds:schemaRef ds:uri="http://schemas.microsoft.com/office/2006/customDocumentInformationPanel"/>
  </ds:schemaRefs>
</ds:datastoreItem>
</file>

<file path=customXml/itemProps4.xml><?xml version="1.0" encoding="utf-8"?>
<ds:datastoreItem xmlns:ds="http://schemas.openxmlformats.org/officeDocument/2006/customXml" ds:itemID="{EC6486FF-65CB-499E-AA83-1D0A1646F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6089</TotalTime>
  <Words>4367</Words>
  <Application>Microsoft Office PowerPoint</Application>
  <PresentationFormat>On-screen Show (4:3)</PresentationFormat>
  <Paragraphs>537</Paragraphs>
  <Slides>59</Slides>
  <Notes>29</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59</vt:i4>
      </vt:variant>
    </vt:vector>
  </HeadingPairs>
  <TitlesOfParts>
    <vt:vector size="85" baseType="lpstr">
      <vt:lpstr>ＭＳ Ｐゴシック</vt:lpstr>
      <vt:lpstr> Arial</vt:lpstr>
      <vt:lpstr>Adobe Garamond Pro</vt:lpstr>
      <vt:lpstr>Arial</vt:lpstr>
      <vt:lpstr>Arial Black</vt:lpstr>
      <vt:lpstr>Baskerville Old Face</vt:lpstr>
      <vt:lpstr>Calibri</vt:lpstr>
      <vt:lpstr>Calibri Light</vt:lpstr>
      <vt:lpstr>Georgia</vt:lpstr>
      <vt:lpstr>Haettenschweiler</vt:lpstr>
      <vt:lpstr>Rockwell</vt:lpstr>
      <vt:lpstr>Rockwell Condensed</vt:lpstr>
      <vt:lpstr>Rockwell Extra Bold</vt:lpstr>
      <vt:lpstr>Times New Roman</vt:lpstr>
      <vt:lpstr>Wingdings</vt:lpstr>
      <vt:lpstr>AMC Theme</vt:lpstr>
      <vt:lpstr>1_AMC Theme</vt:lpstr>
      <vt:lpstr>MSC Theme</vt:lpstr>
      <vt:lpstr>1_MSC Theme</vt:lpstr>
      <vt:lpstr>Wood Type</vt:lpstr>
      <vt:lpstr>Office Theme</vt:lpstr>
      <vt:lpstr>2_MSC Theme</vt:lpstr>
      <vt:lpstr>UNCLASSIFIED//FOUO</vt:lpstr>
      <vt:lpstr>14_Default Design</vt:lpstr>
      <vt:lpstr>2_Office Theme</vt:lpstr>
      <vt:lpstr>3_Office Theme</vt:lpstr>
      <vt:lpstr>SCHOOLS COUNCIL MEETING  16 SEPTEMBER 2021</vt:lpstr>
      <vt:lpstr>PowerPoint Presentation</vt:lpstr>
      <vt:lpstr>PowerPoint Presentation</vt:lpstr>
      <vt:lpstr>Youth Sponsorship Program</vt:lpstr>
      <vt:lpstr>Youth Sponsorship Provides…</vt:lpstr>
      <vt:lpstr>Benefits to Youth</vt:lpstr>
      <vt:lpstr>Benefits to the Community</vt:lpstr>
      <vt:lpstr>PowerPoint Presentation</vt:lpstr>
      <vt:lpstr>Current Numbers</vt:lpstr>
      <vt:lpstr>?Questions?</vt:lpstr>
      <vt:lpstr>Vocational Rehabilitation (VR)</vt:lpstr>
      <vt:lpstr>Workforce Innovation and opportunity act (WIOA)</vt:lpstr>
      <vt:lpstr>Transition services</vt:lpstr>
      <vt:lpstr>Services provided in Transition</vt:lpstr>
      <vt:lpstr>Career Exploration Counseling making informed choices about various job opportunities</vt:lpstr>
      <vt:lpstr>Job Readiness training develop social skills</vt:lpstr>
      <vt:lpstr>Work-based Learning experience in-school, after school paid, unpaid, internships</vt:lpstr>
      <vt:lpstr>SSA Student Earned Income Exclusion</vt:lpstr>
      <vt:lpstr>Instruction in Self-Advocacy</vt:lpstr>
      <vt:lpstr>post-secondary opportunities</vt:lpstr>
      <vt:lpstr>Potentially eligible</vt:lpstr>
      <vt:lpstr>Potentially eligible students  Entering VR Services</vt:lpstr>
      <vt:lpstr>How to get started</vt:lpstr>
      <vt:lpstr>VR Office locator website</vt:lpstr>
      <vt:lpstr>Texas Workforce Commission   Contact information</vt:lpstr>
      <vt:lpstr>Child and Family Behavioral Health System (CAFBHS)</vt:lpstr>
      <vt:lpstr>Agenda</vt:lpstr>
      <vt:lpstr>Pre-COVID Youth Mental Health Stats</vt:lpstr>
      <vt:lpstr>Pandemic Impact on Youth Mental Health</vt:lpstr>
      <vt:lpstr>CAFBHS</vt:lpstr>
      <vt:lpstr>Multi-D Clinic</vt:lpstr>
      <vt:lpstr>Accessing Services</vt:lpstr>
      <vt:lpstr>School Behavioral Health</vt:lpstr>
      <vt:lpstr>Outreach Program</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Fort Hood Adopt-A-School Program Support</vt:lpstr>
      <vt:lpstr>Fort Hood Adopt-A-School Program Guidelines</vt:lpstr>
      <vt:lpstr>PowerPoint Presentation</vt:lpstr>
      <vt:lpstr>Fort Hood Adopt-A-School Program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PowerPoint Presentation Template</dc:title>
  <dc:subject>Presentation</dc:subject>
  <dc:creator>Jones, Mark S CTR AMC</dc:creator>
  <cp:lastModifiedBy>Davenport, Elizabeth Ms. NAF IMCOM</cp:lastModifiedBy>
  <cp:revision>238</cp:revision>
  <cp:lastPrinted>2021-09-15T21:00:23Z</cp:lastPrinted>
  <dcterms:created xsi:type="dcterms:W3CDTF">2017-05-18T14:22:46Z</dcterms:created>
  <dcterms:modified xsi:type="dcterms:W3CDTF">2021-09-28T15:44:55Z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0x010100031CC054274C8440AF0EC738A9A59512</vt:lpwstr>
  </property>
</Properties>
</file>